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"/>
  </p:notesMasterIdLst>
  <p:sldIdLst>
    <p:sldId id="308" r:id="rId5"/>
    <p:sldId id="302" r:id="rId6"/>
    <p:sldId id="309" r:id="rId7"/>
    <p:sldId id="310" r:id="rId8"/>
    <p:sldId id="313" r:id="rId9"/>
    <p:sldId id="312" r:id="rId10"/>
    <p:sldId id="30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Carty, Anne" initials="CA" lastIdx="5" clrIdx="0">
    <p:extLst>
      <p:ext uri="{19B8F6BF-5375-455C-9EA6-DF929625EA0E}">
        <p15:presenceInfo xmlns:p15="http://schemas.microsoft.com/office/powerpoint/2012/main" userId="S::k1771048@kcl.ac.uk::58c097d6-c91f-4fc1-8022-8a02e1ab232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8E128"/>
    <a:srgbClr val="0A2D50"/>
    <a:srgbClr val="5A6469"/>
    <a:srgbClr val="002395"/>
    <a:srgbClr val="009EA0"/>
    <a:srgbClr val="501491"/>
    <a:srgbClr val="99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6E5CF8-F8F3-0DF5-A4FE-D3F5812C4F2C}" v="8" dt="2022-09-14T23:17:01.054"/>
    <p1510:client id="{56ACB289-00F1-3761-FB84-AFD9AA0999ED}" v="2206" dt="2022-09-14T17:18:38.775"/>
    <p1510:client id="{8BF64389-5A25-4676-94B0-7EA6B6620356}" v="506" dt="2022-09-15T01:24:37.382"/>
    <p1510:client id="{9D8321C2-6E61-4107-AC72-6731060DD5D0}" v="11" dt="2020-05-06T12:50:31.109"/>
    <p1510:client id="{F2E08C40-7B8B-43B8-AD07-CC67473E39B5}" v="50" dt="2022-09-14T15:22:09.6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80" autoAdjust="0"/>
    <p:restoredTop sz="86413" autoAdjust="0"/>
  </p:normalViewPr>
  <p:slideViewPr>
    <p:cSldViewPr snapToGrid="0">
      <p:cViewPr varScale="1">
        <p:scale>
          <a:sx n="123" d="100"/>
          <a:sy n="123" d="100"/>
        </p:scale>
        <p:origin x="216" y="76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commentAuthors" Target="commentAuthor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220CBB-D972-D444-8592-B23A7758CEF7}" type="datetimeFigureOut">
              <a:rPr lang="en-US" smtClean="0"/>
              <a:t>9/14/2022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3B49CD-7E1B-C543-B23F-34FDB672E3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4049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3190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9295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91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063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653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3B49CD-7E1B-C543-B23F-34FDB672E3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07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%20LOGO%20WOB.png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file://localhost/Users/mac1/Desktop/KCL_box_red_485_rgb.png" TargetMode="Externa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file://localhost/Users/mac1/Desktop/KCL_box_red_485_rgb.png" TargetMode="External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UK Cover slide">
    <p:bg>
      <p:bgPr>
        <a:solidFill>
          <a:srgbClr val="CDD7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05DBA87-7AB9-4144-A17F-43A9C30380F1}"/>
              </a:ext>
            </a:extLst>
          </p:cNvPr>
          <p:cNvGrpSpPr/>
          <p:nvPr userDrawn="1"/>
        </p:nvGrpSpPr>
        <p:grpSpPr>
          <a:xfrm>
            <a:off x="2744511" y="869793"/>
            <a:ext cx="6692677" cy="5118415"/>
            <a:chOff x="1211282" y="869792"/>
            <a:chExt cx="6721435" cy="511841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ECAA9C9-0BE4-5F43-B408-44CF4ECDD428}"/>
                </a:ext>
              </a:extLst>
            </p:cNvPr>
            <p:cNvSpPr/>
            <p:nvPr userDrawn="1"/>
          </p:nvSpPr>
          <p:spPr>
            <a:xfrm>
              <a:off x="1211282" y="869792"/>
              <a:ext cx="6721435" cy="5118415"/>
            </a:xfrm>
            <a:prstGeom prst="rect">
              <a:avLst/>
            </a:prstGeom>
            <a:solidFill>
              <a:srgbClr val="E2231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5" name="KCL-LOGO-INTERNATIONAL.png">
              <a:extLst>
                <a:ext uri="{FF2B5EF4-FFF2-40B4-BE49-F238E27FC236}">
                  <a16:creationId xmlns:a16="http://schemas.microsoft.com/office/drawing/2014/main" id="{B036F538-478A-B641-903C-F7985F6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024655" y="1671090"/>
              <a:ext cx="5127602" cy="35540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8894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Two statues in front of Bush House building&#10;&#10;">
            <a:extLst>
              <a:ext uri="{FF2B5EF4-FFF2-40B4-BE49-F238E27FC236}">
                <a16:creationId xmlns:a16="http://schemas.microsoft.com/office/drawing/2014/main" id="{F4793EB2-2819-E843-A12D-5A71221FF36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6275" y="0"/>
            <a:ext cx="812572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518081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>
            <a:noAutofit/>
          </a:bodyPr>
          <a:lstStyle>
            <a:lvl1pPr>
              <a:defRPr sz="2000"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61522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sh House entrance">
            <a:extLst>
              <a:ext uri="{FF2B5EF4-FFF2-40B4-BE49-F238E27FC236}">
                <a16:creationId xmlns:a16="http://schemas.microsoft.com/office/drawing/2014/main" id="{BB2856B8-0170-3D42-B170-7ED5ACB03BA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2950" y="-736"/>
            <a:ext cx="812615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Calibri" panose="020F0502020204030204" pitchFamily="34" charset="0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387262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146538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graduates standing in front of a crowd posing for the camera&#10;">
            <a:extLst>
              <a:ext uri="{FF2B5EF4-FFF2-40B4-BE49-F238E27FC236}">
                <a16:creationId xmlns:a16="http://schemas.microsoft.com/office/drawing/2014/main" id="{BE2D952E-64D5-A64E-9959-50F7F867881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3512" y="0"/>
            <a:ext cx="8125034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318628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44154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 - joint - alt 3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oup of students walking around Strand Campus">
            <a:extLst>
              <a:ext uri="{FF2B5EF4-FFF2-40B4-BE49-F238E27FC236}">
                <a16:creationId xmlns:a16="http://schemas.microsoft.com/office/drawing/2014/main" id="{178B1CE5-1B5E-C947-8C99-B485A71AE7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160" y="-736"/>
            <a:ext cx="812373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0719" y="4316239"/>
            <a:ext cx="3551067" cy="89170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5537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>
              <a:buNone/>
              <a:defRPr/>
            </a:lvl6pPr>
          </a:lstStyle>
          <a:p>
            <a:r>
              <a:rPr lang="en-US" dirty="0"/>
              <a:t>First level bullet point (indent x0)</a:t>
            </a:r>
          </a:p>
          <a:p>
            <a:pPr lvl="3"/>
            <a:r>
              <a:rPr lang="en-US" dirty="0"/>
              <a:t>Second level bullet point (indent x1)</a:t>
            </a:r>
          </a:p>
          <a:p>
            <a:pPr lvl="4"/>
            <a:r>
              <a:rPr lang="en-US" dirty="0"/>
              <a:t>Third level bullet point (indent x2)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joint - a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7A432F3-043C-48E2-7ED1-43505D5E5C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2" r="9194"/>
          <a:stretch/>
        </p:blipFill>
        <p:spPr>
          <a:xfrm>
            <a:off x="4065973" y="736"/>
            <a:ext cx="8126027" cy="6857264"/>
          </a:xfrm>
          <a:prstGeom prst="rect">
            <a:avLst/>
          </a:prstGeom>
        </p:spPr>
      </p:pic>
      <p:sp>
        <p:nvSpPr>
          <p:cNvPr id="16" name="Rectangle 15"/>
          <p:cNvSpPr/>
          <p:nvPr userDrawn="1"/>
        </p:nvSpPr>
        <p:spPr>
          <a:xfrm>
            <a:off x="0" y="-1"/>
            <a:ext cx="4065973" cy="5554979"/>
          </a:xfrm>
          <a:prstGeom prst="rect">
            <a:avLst/>
          </a:prstGeom>
          <a:solidFill>
            <a:srgbClr val="5A646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0719" y="1297774"/>
            <a:ext cx="3551068" cy="2953816"/>
          </a:xfrm>
        </p:spPr>
        <p:txBody>
          <a:bodyPr anchor="t" anchorCtr="0">
            <a:normAutofit/>
          </a:bodyPr>
          <a:lstStyle>
            <a:lvl1pPr>
              <a:defRPr sz="4000" b="1" i="0">
                <a:solidFill>
                  <a:srgbClr val="FFFFFF"/>
                </a:solidFill>
                <a:latin typeface="KingsBureauGrot ThreeSeven" panose="02000506040000020004" pitchFamily="2" charset="0"/>
                <a:cs typeface="Calibri" panose="020F0502020204030204" pitchFamily="34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0" hasCustomPrompt="1"/>
          </p:nvPr>
        </p:nvSpPr>
        <p:spPr>
          <a:xfrm>
            <a:off x="310718" y="5733981"/>
            <a:ext cx="3551067" cy="944280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  <a:cs typeface="Calibri" panose="020F0502020204030204" pitchFamily="34" charset="0"/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pic>
        <p:nvPicPr>
          <p:cNvPr id="9" name="KCL-LOGO-UK-1.png">
            <a:extLst>
              <a:ext uri="{FF2B5EF4-FFF2-40B4-BE49-F238E27FC236}">
                <a16:creationId xmlns:a16="http://schemas.microsoft.com/office/drawing/2014/main" id="{6744B5CB-C36A-49F5-A000-C34D59625344}"/>
              </a:ext>
            </a:extLst>
          </p:cNvPr>
          <p:cNvPicPr>
            <a:picLocks noChangeAspect="1"/>
          </p:cNvPicPr>
          <p:nvPr userDrawn="1"/>
        </p:nvPicPr>
        <p:blipFill>
          <a:blip r:embed="rId3" r:link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82000" y="736"/>
            <a:ext cx="1710000" cy="1302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781023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GB" dirty="0"/>
              <a:t>Two columns – bullets only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>
                <a:solidFill>
                  <a:srgbClr val="0A2D50"/>
                </a:solidFill>
                <a:latin typeface="+mj-lt"/>
                <a:cs typeface="Impact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line of text/heading/intro would go here, remove bullet (indent x0)</a:t>
            </a:r>
          </a:p>
          <a:p>
            <a:pPr lvl="1"/>
            <a:r>
              <a:rPr lang="en-US" dirty="0"/>
              <a:t>Second line of text would go here (remove bullet, indent x1)</a:t>
            </a:r>
          </a:p>
          <a:p>
            <a:pPr lvl="2"/>
            <a:r>
              <a:rPr lang="en-US" dirty="0"/>
              <a:t>First level bullet point (indent x2)</a:t>
            </a:r>
          </a:p>
          <a:p>
            <a:pPr lvl="3"/>
            <a:r>
              <a:rPr lang="en-US" dirty="0"/>
              <a:t>Second level bullet point (indent x3)</a:t>
            </a:r>
          </a:p>
          <a:p>
            <a:pPr lvl="4"/>
            <a:r>
              <a:rPr lang="en-US" dirty="0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>
                <a:latin typeface="+mj-lt"/>
              </a:defRPr>
            </a:lvl1pPr>
          </a:lstStyle>
          <a:p>
            <a:r>
              <a:rPr lang="en-US" dirty="0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0" indent="0">
              <a:buNone/>
              <a:defRPr sz="2000">
                <a:latin typeface="+mn-lt"/>
              </a:defRPr>
            </a:lvl2pPr>
            <a:lvl3pPr marL="268715" indent="-268715">
              <a:defRPr sz="2000">
                <a:latin typeface="+mn-lt"/>
              </a:defRPr>
            </a:lvl3pPr>
            <a:lvl4pPr marL="537429" indent="-268715">
              <a:defRPr sz="2000">
                <a:latin typeface="+mn-lt"/>
              </a:defRPr>
            </a:lvl4pPr>
            <a:lvl5pPr marL="806144" indent="-268715">
              <a:defRPr sz="2000">
                <a:latin typeface="+mn-lt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pPr lvl="0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>
                <a:latin typeface="+mn-lt"/>
              </a:defRPr>
            </a:lvl3pPr>
            <a:lvl4pPr marL="268714" indent="0">
              <a:buFont typeface="Arial" panose="020B0604020202020204" pitchFamily="34" charset="0"/>
              <a:buNone/>
              <a:defRPr sz="2000">
                <a:latin typeface="+mn-lt"/>
              </a:defRPr>
            </a:lvl4pPr>
            <a:lvl5pPr marL="537429" indent="0">
              <a:buFont typeface="Arial" panose="020B0604020202020204" pitchFamily="34" charset="0"/>
              <a:buNone/>
              <a:defRPr sz="2000">
                <a:latin typeface="+mn-lt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 dirty="0"/>
              <a:t>First level bullet point (indent x0)</a:t>
            </a:r>
          </a:p>
          <a:p>
            <a:pPr lvl="1"/>
            <a:r>
              <a:rPr lang="en-US" dirty="0"/>
              <a:t>Second level bullet point (indent x1)</a:t>
            </a:r>
          </a:p>
          <a:p>
            <a:pPr lvl="2"/>
            <a:r>
              <a:rPr lang="en-US" dirty="0"/>
              <a:t>Third level bullet point (indent x2)</a:t>
            </a:r>
          </a:p>
          <a:p>
            <a:pPr lvl="3"/>
            <a:r>
              <a:rPr lang="en-US" dirty="0"/>
              <a:t>Fourth level bullet point (indent x3)</a:t>
            </a:r>
          </a:p>
          <a:p>
            <a:pPr lvl="4"/>
            <a:r>
              <a:rPr lang="en-US" dirty="0"/>
              <a:t>Fifth level bullet point (indent x4)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x1 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x1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134C904-740B-E84D-B324-36B6DE7B233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425" y="1049338"/>
            <a:ext cx="11233150" cy="4758792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3029D345-CF89-564D-B6D0-39BB56CBE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2063" y="5949280"/>
            <a:ext cx="11280263" cy="54872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85318805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4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2" y="1088720"/>
            <a:ext cx="5496000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2" y="3519000"/>
            <a:ext cx="5496000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6215999" y="1088720"/>
            <a:ext cx="5499043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6215999" y="3519000"/>
            <a:ext cx="5499043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x4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416929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icture x 6 with caption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80003" y="1088720"/>
            <a:ext cx="3600028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0001" y="5949280"/>
            <a:ext cx="11232000" cy="548720"/>
          </a:xfrm>
        </p:spPr>
        <p:txBody>
          <a:bodyPr/>
          <a:lstStyle>
            <a:lvl1pPr marL="0" indent="0">
              <a:buNone/>
              <a:defRPr sz="1394"/>
            </a:lvl1pPr>
            <a:lvl2pPr marL="455234" indent="0">
              <a:buNone/>
              <a:defRPr sz="1195"/>
            </a:lvl2pPr>
            <a:lvl3pPr marL="910468" indent="0">
              <a:buNone/>
              <a:defRPr sz="996"/>
            </a:lvl3pPr>
            <a:lvl4pPr marL="1365702" indent="0">
              <a:buNone/>
              <a:defRPr sz="896"/>
            </a:lvl4pPr>
            <a:lvl5pPr marL="1820936" indent="0">
              <a:buNone/>
              <a:defRPr sz="896"/>
            </a:lvl5pPr>
            <a:lvl6pPr marL="2276170" indent="0">
              <a:buNone/>
              <a:defRPr sz="896"/>
            </a:lvl6pPr>
            <a:lvl7pPr marL="2731404" indent="0">
              <a:buNone/>
              <a:defRPr sz="896"/>
            </a:lvl7pPr>
            <a:lvl8pPr marL="3186638" indent="0">
              <a:buNone/>
              <a:defRPr sz="896"/>
            </a:lvl8pPr>
            <a:lvl9pPr marL="3641872" indent="0">
              <a:buNone/>
              <a:defRPr sz="896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2"/>
          <p:cNvSpPr>
            <a:spLocks noGrp="1"/>
          </p:cNvSpPr>
          <p:nvPr>
            <p:ph type="pic" idx="13"/>
          </p:nvPr>
        </p:nvSpPr>
        <p:spPr>
          <a:xfrm>
            <a:off x="480003" y="3519000"/>
            <a:ext cx="3600028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 dirty="0"/>
              <a:t>Drag picture to placeholder or click icon to add</a:t>
            </a:r>
            <a:endParaRPr lang="en-US" dirty="0"/>
          </a:p>
        </p:txBody>
      </p:sp>
      <p:sp>
        <p:nvSpPr>
          <p:cNvPr id="18" name="Picture Placeholder 2"/>
          <p:cNvSpPr>
            <a:spLocks noGrp="1"/>
          </p:cNvSpPr>
          <p:nvPr>
            <p:ph type="pic" idx="14"/>
          </p:nvPr>
        </p:nvSpPr>
        <p:spPr>
          <a:xfrm>
            <a:off x="8111970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sp>
        <p:nvSpPr>
          <p:cNvPr id="19" name="Picture Placeholder 2"/>
          <p:cNvSpPr>
            <a:spLocks noGrp="1"/>
          </p:cNvSpPr>
          <p:nvPr>
            <p:ph type="pic" idx="15"/>
          </p:nvPr>
        </p:nvSpPr>
        <p:spPr>
          <a:xfrm>
            <a:off x="8111970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Picture x6</a:t>
            </a:r>
          </a:p>
        </p:txBody>
      </p:sp>
      <p:sp>
        <p:nvSpPr>
          <p:cNvPr id="24" name="Picture Placeholder 2"/>
          <p:cNvSpPr>
            <a:spLocks noGrp="1"/>
          </p:cNvSpPr>
          <p:nvPr>
            <p:ph type="pic" idx="16"/>
          </p:nvPr>
        </p:nvSpPr>
        <p:spPr>
          <a:xfrm>
            <a:off x="4295986" y="1088720"/>
            <a:ext cx="3603072" cy="225028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sp>
        <p:nvSpPr>
          <p:cNvPr id="25" name="Picture Placeholder 2"/>
          <p:cNvSpPr>
            <a:spLocks noGrp="1"/>
          </p:cNvSpPr>
          <p:nvPr>
            <p:ph type="pic" idx="17"/>
          </p:nvPr>
        </p:nvSpPr>
        <p:spPr>
          <a:xfrm>
            <a:off x="4295986" y="3519000"/>
            <a:ext cx="3603072" cy="2254600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455234" indent="0">
              <a:buNone/>
              <a:defRPr sz="2788"/>
            </a:lvl2pPr>
            <a:lvl3pPr marL="910468" indent="0">
              <a:buNone/>
              <a:defRPr sz="2390"/>
            </a:lvl3pPr>
            <a:lvl4pPr marL="1365702" indent="0">
              <a:buNone/>
              <a:defRPr sz="1991"/>
            </a:lvl4pPr>
            <a:lvl5pPr marL="1820936" indent="0">
              <a:buNone/>
              <a:defRPr sz="1991"/>
            </a:lvl5pPr>
            <a:lvl6pPr marL="2276170" indent="0">
              <a:buNone/>
              <a:defRPr sz="1991"/>
            </a:lvl6pPr>
            <a:lvl7pPr marL="2731404" indent="0">
              <a:buNone/>
              <a:defRPr sz="1991"/>
            </a:lvl7pPr>
            <a:lvl8pPr marL="3186638" indent="0">
              <a:buNone/>
              <a:defRPr sz="1991"/>
            </a:lvl8pPr>
            <a:lvl9pPr marL="3641872" indent="0">
              <a:buNone/>
              <a:defRPr sz="1991"/>
            </a:lvl9pPr>
          </a:lstStyle>
          <a:p>
            <a:r>
              <a:rPr lang="en-GB"/>
              <a:t>Drag picture to placeholder or click icon to add</a:t>
            </a:r>
            <a:endParaRPr lang="en-US" dirty="0"/>
          </a:p>
        </p:txBody>
      </p:sp>
      <p:cxnSp>
        <p:nvCxnSpPr>
          <p:cNvPr id="20" name="Straight Connector 19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02871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Section 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Section 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5pPr>
            <a:lvl6pPr marL="2286000" indent="0">
              <a:buNone/>
              <a:defRPr/>
            </a:lvl6pPr>
          </a:lstStyle>
          <a:p>
            <a:r>
              <a:rPr lang="en-US"/>
              <a:t>First level bullet point (indent x0)</a:t>
            </a:r>
          </a:p>
          <a:p>
            <a:pPr lvl="3"/>
            <a:r>
              <a:rPr lang="en-US"/>
              <a:t>Second level bullet point (indent x1)</a:t>
            </a:r>
          </a:p>
          <a:p>
            <a:pPr lvl="4"/>
            <a:r>
              <a:rPr lang="en-US"/>
              <a:t>Third level bullet point (indent x2)</a:t>
            </a:r>
          </a:p>
          <a:p>
            <a:pPr lvl="1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rgbClr val="C2B6AB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2472744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Section 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 b="0" i="0">
                <a:solidFill>
                  <a:srgbClr val="FFFFFF"/>
                </a:solidFill>
                <a:latin typeface="Kings Caslon Text" panose="02000503000000020003" pitchFamily="2" charset="77"/>
                <a:cs typeface="Kings Caslon Text" panose="02000503000000020003" pitchFamily="2" charset="77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Section subtitle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>
                <a:solidFill>
                  <a:schemeClr val="bg1"/>
                </a:solidFill>
              </a:rPr>
              <a:t>Contact details/for more information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Contact details 1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Contact details 2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Contact details 3</a:t>
            </a:r>
            <a:br>
              <a:rPr lang="en-GB">
                <a:solidFill>
                  <a:schemeClr val="bg1"/>
                </a:solidFill>
              </a:rPr>
            </a:br>
            <a:r>
              <a:rPr lang="en-GB">
                <a:solidFill>
                  <a:schemeClr val="bg1"/>
                </a:solidFill>
              </a:rPr>
              <a:t>+44 (0)20 7848 XXXX</a:t>
            </a:r>
            <a:br>
              <a:rPr lang="en-GB">
                <a:solidFill>
                  <a:schemeClr val="bg1"/>
                </a:solidFill>
              </a:rPr>
            </a:br>
            <a:r>
              <a:rPr lang="en-GB" err="1">
                <a:solidFill>
                  <a:schemeClr val="bg1"/>
                </a:solidFill>
              </a:rPr>
              <a:t>xxxx@kcl.ac.uk</a:t>
            </a:r>
            <a:br>
              <a:rPr lang="en-GB">
                <a:solidFill>
                  <a:schemeClr val="bg1"/>
                </a:solidFill>
              </a:rPr>
            </a:br>
            <a:r>
              <a:rPr lang="en-GB" err="1">
                <a:solidFill>
                  <a:schemeClr val="bg1"/>
                </a:solidFill>
              </a:rPr>
              <a:t>www.kcl.ac.uk</a:t>
            </a:r>
            <a:r>
              <a:rPr lang="en-GB">
                <a:solidFill>
                  <a:schemeClr val="bg1"/>
                </a:solidFill>
              </a:rPr>
              <a:t>/</a:t>
            </a:r>
            <a:r>
              <a:rPr lang="en-GB" err="1">
                <a:solidFill>
                  <a:schemeClr val="bg1"/>
                </a:solidFill>
              </a:rPr>
              <a:t>xxxx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 b="1" i="0">
                <a:solidFill>
                  <a:srgbClr val="FFFFFF"/>
                </a:solidFill>
                <a:latin typeface="KingsBureauGrot ThreeSeven" panose="02000506040000020004" pitchFamily="2" charset="0"/>
              </a:defRPr>
            </a:lvl1pPr>
          </a:lstStyle>
          <a:p>
            <a:r>
              <a:rPr lang="en-GB"/>
              <a:t>Thank you</a:t>
            </a:r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 b="0" i="0">
                <a:solidFill>
                  <a:schemeClr val="bg1"/>
                </a:solidFill>
                <a:latin typeface="Kings Caslon Text" panose="02000503000000020003" pitchFamily="2" charset="77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teal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553732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ea blu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756785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orang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10800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568666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vider - sky blue">
    <p:bg>
      <p:bgPr>
        <a:solidFill>
          <a:srgbClr val="999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0000" y="4689281"/>
            <a:ext cx="11232000" cy="728721"/>
          </a:xfrm>
        </p:spPr>
        <p:txBody>
          <a:bodyPr>
            <a:normAutofit/>
          </a:bodyPr>
          <a:lstStyle>
            <a:lvl1pPr>
              <a:defRPr sz="450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80000" y="5598000"/>
            <a:ext cx="11232000" cy="891700"/>
          </a:xfrm>
        </p:spPr>
        <p:txBody>
          <a:bodyPr/>
          <a:lstStyle>
            <a:lvl1pPr marL="0" indent="0" algn="l">
              <a:buNone/>
              <a:defRPr>
                <a:solidFill>
                  <a:srgbClr val="FFFFFF"/>
                </a:solidFill>
                <a:latin typeface="+mn-lt"/>
                <a:cs typeface="Georgi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/>
              <a:t>Section subtitle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3420538"/>
      </p:ext>
    </p:extLst>
  </p:cSld>
  <p:clrMapOvr>
    <a:masterClrMapping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page">
    <p:bg>
      <p:bgPr>
        <a:solidFill>
          <a:srgbClr val="5A646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ED64C56-7BE9-5D41-824D-0319FFA616D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89623" y="3420000"/>
            <a:ext cx="11231999" cy="2520000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GB" b="1" dirty="0">
                <a:solidFill>
                  <a:schemeClr val="bg1"/>
                </a:solidFill>
              </a:rPr>
              <a:t>Contact details/for more information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1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2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Contact details 3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+44 (0)20 7848 XXXX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xxxx@kcl.ac.uk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 err="1">
                <a:solidFill>
                  <a:schemeClr val="bg1"/>
                </a:solidFill>
              </a:rPr>
              <a:t>www.kcl.ac.uk</a:t>
            </a:r>
            <a:r>
              <a:rPr lang="en-GB" dirty="0">
                <a:solidFill>
                  <a:schemeClr val="bg1"/>
                </a:solidFill>
              </a:rPr>
              <a:t>/</a:t>
            </a:r>
            <a:r>
              <a:rPr lang="en-GB" dirty="0" err="1">
                <a:solidFill>
                  <a:schemeClr val="bg1"/>
                </a:solidFill>
              </a:rPr>
              <a:t>xxxx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89623" y="2184934"/>
            <a:ext cx="7662972" cy="1053665"/>
          </a:xfrm>
        </p:spPr>
        <p:txBody>
          <a:bodyPr anchor="b" anchorCtr="0">
            <a:normAutofit/>
          </a:bodyPr>
          <a:lstStyle>
            <a:lvl1pPr>
              <a:defRPr sz="450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GB" dirty="0"/>
              <a:t>Thank you</a:t>
            </a:r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 userDrawn="1"/>
        </p:nvGrpSpPr>
        <p:grpSpPr>
          <a:xfrm>
            <a:off x="10489316" y="1"/>
            <a:ext cx="1702684" cy="1303021"/>
            <a:chOff x="7949775" y="1"/>
            <a:chExt cx="1194225" cy="910000"/>
          </a:xfrm>
        </p:grpSpPr>
        <p:sp>
          <p:nvSpPr>
            <p:cNvPr id="8" name="Rectangle 7"/>
            <p:cNvSpPr/>
            <p:nvPr userDrawn="1"/>
          </p:nvSpPr>
          <p:spPr>
            <a:xfrm>
              <a:off x="7949775" y="1"/>
              <a:ext cx="1194225" cy="910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792"/>
            </a:p>
          </p:txBody>
        </p:sp>
        <p:pic>
          <p:nvPicPr>
            <p:cNvPr id="9" name="KCL-LOGO-UK-1.png"/>
            <p:cNvPicPr>
              <a:picLocks noChangeAspect="1"/>
            </p:cNvPicPr>
            <p:nvPr userDrawn="1"/>
          </p:nvPicPr>
          <p:blipFill>
            <a:blip r:embed="rId2" r:link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49775" y="258"/>
              <a:ext cx="1194225" cy="909486"/>
            </a:xfrm>
            <a:prstGeom prst="rect">
              <a:avLst/>
            </a:prstGeom>
          </p:spPr>
        </p:pic>
      </p:grp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62F5BC61-7D93-C442-AAE8-F327F7EC18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9623" y="6121401"/>
            <a:ext cx="11231999" cy="380749"/>
          </a:xfrm>
        </p:spPr>
        <p:txBody>
          <a:bodyPr wrap="square">
            <a:noAutofit/>
          </a:bodyPr>
          <a:lstStyle>
            <a:lvl1pPr marL="0" marR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4572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A2D50"/>
              </a:buClr>
              <a:buSzTx/>
              <a:buFont typeface="Arial"/>
              <a:buNone/>
              <a:tabLst/>
              <a:defRPr/>
            </a:pPr>
            <a:r>
              <a:rPr lang="en-US" sz="1600" dirty="0">
                <a:latin typeface="Georgia" panose="02040502050405020303" pitchFamily="18" charset="0"/>
              </a:rPr>
              <a:t>© 2020 King’s College London. All rights reserved</a:t>
            </a:r>
          </a:p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0530559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text and bullets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/>
              <a:t>Two columns – text and bullets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pPr marL="0" indent="0">
              <a:buNone/>
            </a:pPr>
            <a:r>
              <a:rPr lang="en-US"/>
              <a:t>First line of text/heading/intro would go here, remove bullet (indent x0)</a:t>
            </a:r>
          </a:p>
          <a:p>
            <a:pPr lvl="1"/>
            <a:r>
              <a:rPr lang="en-US"/>
              <a:t>Second line of text would go here (remove bullet, indent x1)</a:t>
            </a:r>
          </a:p>
          <a:p>
            <a:pPr lvl="2"/>
            <a:r>
              <a:rPr lang="en-US"/>
              <a:t>First level bullet point (indent x2)</a:t>
            </a:r>
          </a:p>
          <a:p>
            <a:pPr lvl="3"/>
            <a:r>
              <a:rPr lang="en-US"/>
              <a:t>Second level bullet point (indent x3)</a:t>
            </a:r>
          </a:p>
          <a:p>
            <a:pPr lvl="4"/>
            <a:r>
              <a:rPr lang="en-US"/>
              <a:t>Third level bullet point (indent x4)</a:t>
            </a:r>
          </a:p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line of text/heading/intro would go here, remove bullet (indent x0)</a:t>
            </a:r>
          </a:p>
          <a:p>
            <a:pPr lvl="1"/>
            <a:r>
              <a:rPr lang="en-US"/>
              <a:t>Second line of text would go here (remove bullet, indent x1)</a:t>
            </a:r>
          </a:p>
          <a:p>
            <a:pPr lvl="2"/>
            <a:r>
              <a:rPr lang="en-US"/>
              <a:t>First level bullet point (indent x2)</a:t>
            </a:r>
          </a:p>
          <a:p>
            <a:pPr lvl="3"/>
            <a:r>
              <a:rPr lang="en-US"/>
              <a:t>Second level bullet point (indent x3)</a:t>
            </a:r>
          </a:p>
          <a:p>
            <a:pPr lvl="4"/>
            <a:r>
              <a:rPr lang="en-US"/>
              <a:t>Third level bullet point (indent x4)</a:t>
            </a:r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54215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s - bullets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GB"/>
              <a:t>Two columns – bullets only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level bullet point (indent x0)</a:t>
            </a:r>
          </a:p>
          <a:p>
            <a:pPr lvl="1"/>
            <a:r>
              <a:rPr lang="en-US"/>
              <a:t>Second level bullet point (indent x1)</a:t>
            </a:r>
          </a:p>
          <a:p>
            <a:pPr lvl="2"/>
            <a:r>
              <a:rPr lang="en-US"/>
              <a:t>Third level bullet point (indent x2)</a:t>
            </a:r>
          </a:p>
          <a:p>
            <a:pPr lvl="3"/>
            <a:r>
              <a:rPr lang="en-US"/>
              <a:t>Fourth level bullet point (indent x3)</a:t>
            </a:r>
          </a:p>
          <a:p>
            <a:pPr lvl="4"/>
            <a:r>
              <a:rPr lang="en-US"/>
              <a:t>Fifth level bullet point (indent x4)</a:t>
            </a:r>
          </a:p>
          <a:p>
            <a:pPr lvl="0"/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level bullet point (indent x0)</a:t>
            </a:r>
          </a:p>
          <a:p>
            <a:pPr lvl="1"/>
            <a:r>
              <a:rPr lang="en-US"/>
              <a:t>Second level bullet point (indent x1)</a:t>
            </a:r>
          </a:p>
          <a:p>
            <a:pPr lvl="2"/>
            <a:r>
              <a:rPr lang="en-US"/>
              <a:t>Third level bullet point (indent x2)</a:t>
            </a:r>
          </a:p>
          <a:p>
            <a:pPr lvl="3"/>
            <a:r>
              <a:rPr lang="en-US"/>
              <a:t>Fourth level bullet point (indent x3)</a:t>
            </a:r>
          </a:p>
          <a:p>
            <a:pPr lvl="4"/>
            <a:r>
              <a:rPr lang="en-US"/>
              <a:t>Fifth level bullet point (indent x4)</a:t>
            </a:r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507567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- text/bullets and image -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/>
              <a:t>Two columns – text/bullets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1991"/>
            </a:lvl4pPr>
            <a:lvl5pPr marL="806144" indent="-268715">
              <a:defRPr sz="1991"/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line of text/heading/intro would go here, remove bullet (indent x0)</a:t>
            </a:r>
          </a:p>
          <a:p>
            <a:pPr lvl="1"/>
            <a:r>
              <a:rPr lang="en-US"/>
              <a:t>Second line of text would go here (remove bullet, indent x1)</a:t>
            </a:r>
          </a:p>
          <a:p>
            <a:pPr lvl="2"/>
            <a:r>
              <a:rPr lang="en-US"/>
              <a:t>First level bullet point (indent x2)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6335667" y="1089025"/>
            <a:ext cx="5376333" cy="4860925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221960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text/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/>
              <a:t>Two columns – text/bullets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None/>
              <a:defRPr sz="2000" b="1" i="0">
                <a:solidFill>
                  <a:srgbClr val="0A2D50"/>
                </a:solidFill>
                <a:latin typeface="KingsBureauGrot ThreeSeven" panose="02000506040000020004" pitchFamily="2" charset="0"/>
                <a:cs typeface="KingsBureauGrot ThreeSeven" panose="02000506040000020004" pitchFamily="2" charset="0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line of text/heading/intro would go here, remove bullet (indent x0)</a:t>
            </a:r>
          </a:p>
          <a:p>
            <a:pPr lvl="1"/>
            <a:r>
              <a:rPr lang="en-US"/>
              <a:t>Second line of text would go here (remove bullet, indent x1)</a:t>
            </a:r>
          </a:p>
          <a:p>
            <a:pPr lvl="2"/>
            <a:r>
              <a:rPr lang="en-US"/>
              <a:t>First level bullet point (indent x2)</a:t>
            </a:r>
          </a:p>
          <a:p>
            <a:pPr lvl="3"/>
            <a:r>
              <a:rPr lang="en-US"/>
              <a:t>Second level bullet point (indent x3)</a:t>
            </a:r>
          </a:p>
          <a:p>
            <a:pPr lvl="4"/>
            <a:r>
              <a:rPr lang="en-US"/>
              <a:t>Third level bullet point (indent x4)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 hasCustomPrompt="1"/>
          </p:nvPr>
        </p:nvSpPr>
        <p:spPr>
          <a:xfrm>
            <a:off x="480001" y="1088356"/>
            <a:ext cx="5376333" cy="4860925"/>
          </a:xfrm>
        </p:spPr>
        <p:txBody>
          <a:bodyPr/>
          <a:lstStyle>
            <a:lvl1pPr>
              <a:defRPr b="0" i="0">
                <a:latin typeface="Kings Caslon Text" panose="02000503000000020003" pitchFamily="2" charset="77"/>
              </a:defRPr>
            </a:lvl1pPr>
          </a:lstStyle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19388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1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="1" i="0">
                <a:latin typeface="KingsBureauGrot ThreeSeven" panose="02000506040000020004" pitchFamily="2" charset="0"/>
              </a:defRPr>
            </a:lvl1pPr>
          </a:lstStyle>
          <a:p>
            <a:r>
              <a:rPr lang="en-US"/>
              <a:t>Two columns – bullets and image – alt 1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80000" y="1088721"/>
            <a:ext cx="5376000" cy="4860560"/>
          </a:xfrm>
        </p:spPr>
        <p:txBody>
          <a:bodyPr>
            <a:norm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lang="en-GB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0" indent="0">
              <a:buNone/>
              <a:defRPr sz="2000" b="0" i="0">
                <a:latin typeface="Kings Caslon Text" panose="02000503000000020003" pitchFamily="2" charset="77"/>
              </a:defRPr>
            </a:lvl2pPr>
            <a:lvl3pPr marL="268715" indent="-268715">
              <a:defRPr sz="2000" b="0" i="0">
                <a:latin typeface="Kings Caslon Text" panose="02000503000000020003" pitchFamily="2" charset="77"/>
              </a:defRPr>
            </a:lvl3pPr>
            <a:lvl4pPr marL="537429" indent="-268715">
              <a:defRPr sz="2000" b="0" i="0">
                <a:latin typeface="Kings Caslon Text" panose="02000503000000020003" pitchFamily="2" charset="77"/>
              </a:defRPr>
            </a:lvl4pPr>
            <a:lvl5pPr marL="806144" indent="-268715">
              <a:defRPr sz="2000" b="0" i="0">
                <a:latin typeface="Kings Caslon Text" panose="02000503000000020003" pitchFamily="2" charset="77"/>
              </a:defRPr>
            </a:lvl5pPr>
            <a:lvl6pPr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level bullet point (indent x0)</a:t>
            </a:r>
          </a:p>
          <a:p>
            <a:pPr lvl="1"/>
            <a:r>
              <a:rPr lang="en-US"/>
              <a:t>Second level bullet point (indent x1)</a:t>
            </a:r>
          </a:p>
          <a:p>
            <a:pPr lvl="2"/>
            <a:r>
              <a:rPr lang="en-US"/>
              <a:t>Third level bullet point (indent x2)</a:t>
            </a:r>
          </a:p>
          <a:p>
            <a:pPr lvl="3"/>
            <a:r>
              <a:rPr lang="en-US"/>
              <a:t>Fourth level bullet point (indent x3)</a:t>
            </a:r>
          </a:p>
          <a:p>
            <a:pPr lvl="4"/>
            <a:r>
              <a:rPr lang="en-US"/>
              <a:t>Fifth level bullet point (indent x4)</a:t>
            </a:r>
          </a:p>
          <a:p>
            <a:pPr lvl="0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335667" y="1089025"/>
            <a:ext cx="537633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6163884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s – bullets and image – alt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Two columns – bullets and image – alt 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336000" y="1088721"/>
            <a:ext cx="5376000" cy="486056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lang="en-US" sz="2000" b="0" i="0" kern="1200" dirty="0" smtClean="0">
                <a:solidFill>
                  <a:schemeClr val="tx1"/>
                </a:solidFill>
                <a:latin typeface="Kings Caslon Text" panose="02000503000000020003" pitchFamily="2" charset="77"/>
                <a:ea typeface="+mn-ea"/>
                <a:cs typeface="Kings Caslon Text" panose="02000503000000020003" pitchFamily="2" charset="77"/>
              </a:defRPr>
            </a:lvl1pPr>
            <a:lvl2pPr marL="342900" indent="-342900">
              <a:buFont typeface="Arial" panose="020B0604020202020204" pitchFamily="34" charset="0"/>
              <a:buChar char="•"/>
              <a:defRPr sz="2000" b="0" i="0">
                <a:latin typeface="Kings Caslon Text" panose="02000503000000020003" pitchFamily="2" charset="77"/>
              </a:defRPr>
            </a:lvl2pPr>
            <a:lvl3pPr marL="342900" indent="-342900">
              <a:buFont typeface="Arial" panose="020B0604020202020204" pitchFamily="34" charset="0"/>
              <a:buChar char="•"/>
              <a:defRPr sz="2000" b="0" i="0">
                <a:latin typeface="Kings Caslon Text" panose="02000503000000020003" pitchFamily="2" charset="77"/>
              </a:defRPr>
            </a:lvl3pPr>
            <a:lvl4pPr marL="268714" indent="0">
              <a:buFont typeface="Arial" panose="020B0604020202020204" pitchFamily="34" charset="0"/>
              <a:buNone/>
              <a:defRPr sz="2000" b="0" i="0">
                <a:latin typeface="Kings Caslon Text" panose="02000503000000020003" pitchFamily="2" charset="77"/>
              </a:defRPr>
            </a:lvl4pPr>
            <a:lvl5pPr marL="537429" indent="0">
              <a:buFont typeface="Arial" panose="020B0604020202020204" pitchFamily="34" charset="0"/>
              <a:buNone/>
              <a:defRPr sz="2000" b="0" i="0">
                <a:latin typeface="Kings Caslon Text" panose="02000503000000020003" pitchFamily="2" charset="77"/>
              </a:defRPr>
            </a:lvl5pPr>
            <a:lvl6pPr marL="2286000" indent="0">
              <a:buNone/>
              <a:defRPr sz="1792"/>
            </a:lvl6pPr>
            <a:lvl7pPr>
              <a:defRPr sz="1792"/>
            </a:lvl7pPr>
            <a:lvl8pPr>
              <a:defRPr sz="1792"/>
            </a:lvl8pPr>
            <a:lvl9pPr>
              <a:defRPr sz="1792"/>
            </a:lvl9pPr>
          </a:lstStyle>
          <a:p>
            <a:r>
              <a:rPr lang="en-US"/>
              <a:t>First level bullet point (indent x0)</a:t>
            </a:r>
          </a:p>
          <a:p>
            <a:pPr lvl="1"/>
            <a:r>
              <a:rPr lang="en-US"/>
              <a:t>Second level bullet point (indent x1)</a:t>
            </a:r>
          </a:p>
          <a:p>
            <a:pPr lvl="2"/>
            <a:r>
              <a:rPr lang="en-US"/>
              <a:t>Third level bullet point (indent x2)</a:t>
            </a:r>
          </a:p>
          <a:p>
            <a:pPr lvl="3"/>
            <a:r>
              <a:rPr lang="en-US"/>
              <a:t>Fourth level bullet point (indent x3)</a:t>
            </a:r>
          </a:p>
          <a:p>
            <a:pPr lvl="4"/>
            <a:r>
              <a:rPr lang="en-US"/>
              <a:t>Fifth level bullet point (indent x4)</a:t>
            </a:r>
          </a:p>
          <a:p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82063" y="6498000"/>
            <a:ext cx="964125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6D46D31-4F81-C84C-9C9E-CC304FB2B6EB}" type="datetimeFigureOut">
              <a:rPr lang="en-US" smtClean="0"/>
              <a:pPr/>
              <a:t>9/14/2022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6188" y="6498000"/>
            <a:ext cx="9352013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98200" y="6498000"/>
            <a:ext cx="964125" cy="360000"/>
          </a:xfrm>
          <a:prstGeom prst="rect">
            <a:avLst/>
          </a:prstGeom>
        </p:spPr>
        <p:txBody>
          <a:bodyPr vert="horz" lIns="91440" tIns="0" rIns="0" bIns="0" rtlCol="0" anchor="t" anchorCtr="0"/>
          <a:lstStyle>
            <a:defPPr>
              <a:defRPr lang="en-US"/>
            </a:defPPr>
            <a:lvl1pPr marL="0" algn="r" defTabSz="457200" rtl="0" eaLnBrk="1" latinLnBrk="0" hangingPunct="1">
              <a:defRPr sz="1000" kern="1200">
                <a:solidFill>
                  <a:schemeClr val="tx2"/>
                </a:solidFill>
                <a:latin typeface="+mn-lt"/>
                <a:ea typeface="+mn-ea"/>
                <a:cs typeface="Georgia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A04D54F-FA85-F344-8424-FB00D2AE8D01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480001" y="1088356"/>
            <a:ext cx="5376333" cy="4860925"/>
          </a:xfrm>
        </p:spPr>
        <p:txBody>
          <a:bodyPr/>
          <a:lstStyle/>
          <a:p>
            <a:r>
              <a:rPr lang="en-GB"/>
              <a:t>Drag picture to placeholder or click icon to add</a:t>
            </a:r>
            <a:endParaRPr lang="en-US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480001" y="909220"/>
            <a:ext cx="11232000" cy="0"/>
          </a:xfrm>
          <a:prstGeom prst="line">
            <a:avLst/>
          </a:prstGeom>
          <a:ln w="12700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434866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0000" y="180000"/>
            <a:ext cx="11232000" cy="72000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0000" y="1089220"/>
            <a:ext cx="11232000" cy="531158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24916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54" r:id="rId10"/>
    <p:sldLayoutId id="2147483758" r:id="rId11"/>
    <p:sldLayoutId id="2147483755" r:id="rId12"/>
    <p:sldLayoutId id="2147483759" r:id="rId13"/>
    <p:sldLayoutId id="2147483756" r:id="rId14"/>
    <p:sldLayoutId id="2147483760" r:id="rId15"/>
    <p:sldLayoutId id="2147483757" r:id="rId16"/>
    <p:sldLayoutId id="2147483761" r:id="rId17"/>
    <p:sldLayoutId id="2147483734" r:id="rId18"/>
    <p:sldLayoutId id="2147483725" r:id="rId19"/>
    <p:sldLayoutId id="2147483753" r:id="rId20"/>
    <p:sldLayoutId id="2147483732" r:id="rId21"/>
    <p:sldLayoutId id="2147483733" r:id="rId22"/>
    <p:sldLayoutId id="2147483751" r:id="rId23"/>
    <p:sldLayoutId id="2147483752" r:id="rId24"/>
    <p:sldLayoutId id="2147483750" r:id="rId25"/>
    <p:sldLayoutId id="2147483729" r:id="rId26"/>
    <p:sldLayoutId id="2147483728" r:id="rId27"/>
    <p:sldLayoutId id="2147483770" r:id="rId28"/>
    <p:sldLayoutId id="2147483771" r:id="rId29"/>
    <p:sldLayoutId id="2147483772" r:id="rId30"/>
    <p:sldLayoutId id="2147483773" r:id="rId31"/>
    <p:sldLayoutId id="2147483774" r:id="rId32"/>
    <p:sldLayoutId id="2147483667" r:id="rId33"/>
    <p:sldLayoutId id="2147483668" r:id="rId34"/>
    <p:sldLayoutId id="2147483669" r:id="rId35"/>
    <p:sldLayoutId id="2147483670" r:id="rId36"/>
    <p:sldLayoutId id="2147483745" r:id="rId37"/>
  </p:sldLayoutIdLst>
  <p:transition>
    <p:fade/>
  </p:transition>
  <p:txStyles>
    <p:titleStyle>
      <a:lvl1pPr algn="l" defTabSz="457200" rtl="0" eaLnBrk="1" latinLnBrk="0" hangingPunct="1">
        <a:spcBef>
          <a:spcPct val="0"/>
        </a:spcBef>
        <a:buNone/>
        <a:defRPr sz="3200" b="1" kern="1200">
          <a:solidFill>
            <a:srgbClr val="0A2D50"/>
          </a:solidFill>
          <a:latin typeface="+mj-lt"/>
          <a:ea typeface="+mj-ea"/>
          <a:cs typeface="Impact"/>
        </a:defRPr>
      </a:lvl1pPr>
    </p:titleStyle>
    <p:bodyStyle>
      <a:lvl1pPr marL="26987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1pPr>
      <a:lvl2pPr marL="53975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2pPr>
      <a:lvl3pPr marL="809625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3pPr>
      <a:lvl4pPr marL="1079500" indent="-269875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4pPr>
      <a:lvl5pPr marL="1341438" indent="-261938" algn="l" defTabSz="457200" rtl="0" eaLnBrk="1" latinLnBrk="0" hangingPunct="1">
        <a:lnSpc>
          <a:spcPct val="120000"/>
        </a:lnSpc>
        <a:spcBef>
          <a:spcPts val="0"/>
        </a:spcBef>
        <a:buClr>
          <a:srgbClr val="0A2D50"/>
        </a:buClr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Georgi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F4094-AE10-0346-AAE0-F05B430E5F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Calibri"/>
                <a:ea typeface="Calibri"/>
                <a:cs typeface="Calibri"/>
              </a:rPr>
              <a:t>Hyperspectral Image Segmentation</a:t>
            </a:r>
            <a:endParaRPr lang="en-US" dirty="0">
              <a:ea typeface="Calibri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07D301-D075-A14C-A2DF-9B45979205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0719" y="3289585"/>
            <a:ext cx="3551067" cy="8917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Calibri"/>
                <a:ea typeface="Calibri"/>
                <a:cs typeface="Calibri"/>
              </a:rPr>
              <a:t>A Preliminary Study on the Oral and Dental Spectral Image Database (ODSI-DB)</a:t>
            </a:r>
            <a:endParaRPr lang="en-US" dirty="0">
              <a:ea typeface="Calibri" panose="020F0502020204030204" pitchFamily="34" charset="0"/>
            </a:endParaRP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A6A9FAA5-86FF-0FAE-64B0-B72381CEF682}"/>
              </a:ext>
            </a:extLst>
          </p:cNvPr>
          <p:cNvSpPr txBox="1">
            <a:spLocks/>
          </p:cNvSpPr>
          <p:nvPr/>
        </p:nvSpPr>
        <p:spPr>
          <a:xfrm>
            <a:off x="310719" y="5365316"/>
            <a:ext cx="3551067" cy="8917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marL="0" indent="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400" b="0" i="0" kern="1200">
                <a:solidFill>
                  <a:srgbClr val="FFFFFF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eorgia"/>
              </a:defRPr>
            </a:lvl2pPr>
            <a:lvl3pPr marL="9144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eorgia"/>
              </a:defRPr>
            </a:lvl3pPr>
            <a:lvl4pPr marL="13716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eorgia"/>
              </a:defRPr>
            </a:lvl4pPr>
            <a:lvl5pPr marL="1828800" indent="0" algn="ctr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Georgi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dirty="0">
                <a:latin typeface="Calibri"/>
                <a:ea typeface="Calibri"/>
                <a:cs typeface="Calibri"/>
              </a:rPr>
              <a:t>Luis Carlos García Peraza Herrera </a:t>
            </a:r>
            <a:endParaRPr lang="en-US" sz="1400">
              <a:ea typeface="Calibri"/>
            </a:endParaRPr>
          </a:p>
          <a:p>
            <a:r>
              <a:rPr lang="en-US" sz="1400" dirty="0">
                <a:latin typeface="Calibri"/>
                <a:ea typeface="Calibri"/>
                <a:cs typeface="Calibri"/>
              </a:rPr>
              <a:t>Conor Horgan</a:t>
            </a:r>
            <a:endParaRPr lang="en-US" sz="1400">
              <a:ea typeface="Calibri"/>
            </a:endParaRPr>
          </a:p>
          <a:p>
            <a:r>
              <a:rPr lang="en-US" sz="1400" dirty="0">
                <a:latin typeface="Calibri"/>
                <a:ea typeface="Calibri"/>
                <a:cs typeface="Calibri"/>
              </a:rPr>
              <a:t>Sébastien Ourselin</a:t>
            </a:r>
            <a:endParaRPr lang="en-US" sz="1400">
              <a:ea typeface="Calibri"/>
            </a:endParaRPr>
          </a:p>
          <a:p>
            <a:r>
              <a:rPr lang="en-US" sz="1400" dirty="0">
                <a:latin typeface="Calibri"/>
                <a:ea typeface="Calibri"/>
                <a:cs typeface="Calibri"/>
              </a:rPr>
              <a:t>Michael Ebner</a:t>
            </a:r>
            <a:endParaRPr lang="en-US" sz="1400">
              <a:ea typeface="Calibri"/>
            </a:endParaRPr>
          </a:p>
          <a:p>
            <a:r>
              <a:rPr lang="en-US" sz="1400" dirty="0">
                <a:latin typeface="Calibri"/>
                <a:ea typeface="Calibri"/>
                <a:cs typeface="Calibri"/>
              </a:rPr>
              <a:t>Tom Vercauteren</a:t>
            </a:r>
            <a:endParaRPr lang="en-US" sz="1400">
              <a:ea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34250657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70B2-356C-1A40-B144-AB3B77A0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Problem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AEC71B-1D26-7242-C4CB-34213843C351}"/>
              </a:ext>
            </a:extLst>
          </p:cNvPr>
          <p:cNvSpPr txBox="1">
            <a:spLocks/>
          </p:cNvSpPr>
          <p:nvPr/>
        </p:nvSpPr>
        <p:spPr>
          <a:xfrm>
            <a:off x="480000" y="1088721"/>
            <a:ext cx="5376000" cy="48605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In dentistry, RGB imaging serves a multitude of purposes</a:t>
            </a:r>
            <a:r>
              <a:rPr lang="en-US"/>
              <a:t>, to name a few:</a:t>
            </a:r>
            <a:endParaRPr lang="en-US">
              <a:ea typeface="Calibri"/>
            </a:endParaRPr>
          </a:p>
          <a:p>
            <a:endParaRPr lang="en-US">
              <a:latin typeface="Calibri" panose="020F0502020204030204"/>
              <a:ea typeface="Calibri"/>
            </a:endParaRPr>
          </a:p>
          <a:p>
            <a:pPr marL="537210" lvl="3" indent="-268605"/>
            <a:r>
              <a:rPr lang="en-US">
                <a:latin typeface="Calibri" panose="020F0502020204030204"/>
                <a:ea typeface="Calibri"/>
              </a:rPr>
              <a:t>Patient instruction and motivation</a:t>
            </a:r>
          </a:p>
          <a:p>
            <a:pPr marL="537210" lvl="3" indent="-268605"/>
            <a:r>
              <a:rPr lang="en-US">
                <a:latin typeface="Calibri" panose="020F0502020204030204"/>
                <a:ea typeface="Calibri"/>
              </a:rPr>
              <a:t>Medico-legal reasons</a:t>
            </a:r>
          </a:p>
          <a:p>
            <a:pPr marL="537210" lvl="3" indent="-268605"/>
            <a:r>
              <a:rPr lang="en-US">
                <a:latin typeface="Calibri" panose="020F0502020204030204"/>
                <a:ea typeface="Calibri"/>
              </a:rPr>
              <a:t>Treatment planning</a:t>
            </a:r>
          </a:p>
          <a:p>
            <a:pPr marL="537210" lvl="3" indent="-268605"/>
            <a:r>
              <a:rPr lang="en-US">
                <a:latin typeface="Calibri" panose="020F0502020204030204"/>
                <a:ea typeface="Calibri"/>
              </a:rPr>
              <a:t>Liaison with dental laboratory</a:t>
            </a:r>
          </a:p>
          <a:p>
            <a:pPr marL="537210" lvl="3" indent="-268605"/>
            <a:r>
              <a:rPr lang="en-US">
                <a:latin typeface="Calibri" panose="020F0502020204030204"/>
                <a:ea typeface="Calibri"/>
              </a:rPr>
              <a:t>Assessment of baseline situation</a:t>
            </a:r>
          </a:p>
          <a:p>
            <a:pPr marL="537210" lvl="3" indent="-268605"/>
            <a:r>
              <a:rPr lang="en-US">
                <a:latin typeface="Calibri" panose="020F0502020204030204"/>
                <a:ea typeface="Calibri"/>
              </a:rPr>
              <a:t>Progress monitoring</a:t>
            </a:r>
          </a:p>
          <a:p>
            <a:endParaRPr lang="en-US">
              <a:latin typeface="Calibri" panose="020F0502020204030204"/>
              <a:ea typeface="Calibri"/>
            </a:endParaRP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65428552-72BD-DBF6-9FD9-2E1CBECA1E2C}"/>
              </a:ext>
            </a:extLst>
          </p:cNvPr>
          <p:cNvSpPr txBox="1">
            <a:spLocks/>
          </p:cNvSpPr>
          <p:nvPr/>
        </p:nvSpPr>
        <p:spPr>
          <a:xfrm>
            <a:off x="6336000" y="1088721"/>
            <a:ext cx="5376000" cy="486056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69875" indent="-26987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539750" indent="-26987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2pPr>
            <a:lvl3pPr marL="809625" indent="-26987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3pPr>
            <a:lvl4pPr marL="1079500" indent="-26987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1341438" indent="-261938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GB" b="1" dirty="0">
                <a:ea typeface="+mn-lt"/>
                <a:cs typeface="+mn-lt"/>
              </a:rPr>
              <a:t>Hyperspectral imaging (HSI)</a:t>
            </a:r>
            <a:r>
              <a:rPr lang="en-GB" dirty="0">
                <a:ea typeface="+mn-lt"/>
                <a:cs typeface="+mn-lt"/>
              </a:rPr>
              <a:t> cameras capture more information than RGB</a:t>
            </a:r>
            <a:endParaRPr lang="en-US"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GB" dirty="0"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dirty="0">
                <a:latin typeface="Calibri"/>
                <a:ea typeface="Calibri"/>
                <a:cs typeface="Calibri"/>
              </a:rPr>
              <a:t>There may be </a:t>
            </a:r>
            <a:r>
              <a:rPr lang="en-GB" b="1" dirty="0">
                <a:latin typeface="Calibri"/>
                <a:ea typeface="Calibri"/>
                <a:cs typeface="Calibri"/>
              </a:rPr>
              <a:t>perceivable differences in the reflectance spectrum of diseased tissue</a:t>
            </a:r>
            <a:r>
              <a:rPr lang="en-GB" dirty="0">
                <a:latin typeface="Calibri"/>
                <a:ea typeface="Calibri"/>
                <a:cs typeface="Calibri"/>
              </a:rPr>
              <a:t> compared to that of healthy anatomy</a:t>
            </a:r>
            <a:endParaRPr lang="en-GB" dirty="0">
              <a:latin typeface="Calibr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b="1" dirty="0">
                <a:latin typeface="Calibri"/>
                <a:ea typeface="Calibri"/>
                <a:cs typeface="Calibri"/>
              </a:rPr>
              <a:t>A preliminary step</a:t>
            </a:r>
            <a:r>
              <a:rPr lang="en-GB" dirty="0">
                <a:latin typeface="Calibri"/>
                <a:ea typeface="Calibri"/>
                <a:cs typeface="Calibri"/>
              </a:rPr>
              <a:t> to the development of quantitative dental and oral biomarkers</a:t>
            </a:r>
            <a:r>
              <a:rPr lang="en-GB" b="1" dirty="0">
                <a:latin typeface="Calibri"/>
                <a:ea typeface="Calibri"/>
                <a:cs typeface="Calibri"/>
              </a:rPr>
              <a:t> is to segment the different anatomical structures</a:t>
            </a:r>
            <a:r>
              <a:rPr lang="en-GB" dirty="0">
                <a:latin typeface="Calibri"/>
                <a:ea typeface="Calibri"/>
                <a:cs typeface="Calibri"/>
              </a:rPr>
              <a:t> accurately</a:t>
            </a:r>
            <a:endParaRPr lang="en-US" dirty="0">
              <a:latin typeface="Calibri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endParaRPr lang="en-GB" b="1" dirty="0">
              <a:latin typeface="Calibri"/>
              <a:ea typeface="Calibri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en-GB" b="1" dirty="0">
                <a:latin typeface="Calibri"/>
                <a:ea typeface="Calibri"/>
                <a:cs typeface="Calibri"/>
              </a:rPr>
              <a:t>Can obtain an improved segmentations with HSI? </a:t>
            </a:r>
            <a:endParaRPr lang="en-GB" dirty="0">
              <a:latin typeface="Calibri"/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endParaRPr lang="en-GB" dirty="0">
              <a:ea typeface="Calibri"/>
              <a:cs typeface="Calibri"/>
            </a:endParaRPr>
          </a:p>
          <a:p>
            <a:endParaRPr lang="en-US" dirty="0"/>
          </a:p>
          <a:p>
            <a:endParaRPr lang="en-US" dirty="0">
              <a:ea typeface="Calibri"/>
            </a:endParaRPr>
          </a:p>
          <a:p>
            <a:endParaRPr lang="en-US" dirty="0">
              <a:ea typeface="Calibri"/>
            </a:endParaRPr>
          </a:p>
        </p:txBody>
      </p:sp>
      <p:pic>
        <p:nvPicPr>
          <p:cNvPr id="11" name="Graphic 1">
            <a:extLst>
              <a:ext uri="{FF2B5EF4-FFF2-40B4-BE49-F238E27FC236}">
                <a16:creationId xmlns:a16="http://schemas.microsoft.com/office/drawing/2014/main" id="{747106D0-B34D-73CD-BF52-8E502AD4B5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194154" y="39681001"/>
            <a:ext cx="2339307" cy="2337337"/>
          </a:xfrm>
          <a:prstGeom prst="rect">
            <a:avLst/>
          </a:prstGeom>
        </p:spPr>
      </p:pic>
      <p:pic>
        <p:nvPicPr>
          <p:cNvPr id="4" name="Picture 4" descr="A picture containing indoor, decorated&#10;&#10;Description automatically generated">
            <a:extLst>
              <a:ext uri="{FF2B5EF4-FFF2-40B4-BE49-F238E27FC236}">
                <a16:creationId xmlns:a16="http://schemas.microsoft.com/office/drawing/2014/main" id="{A00523FD-72F7-F689-423D-7E28425C9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14" y="4650245"/>
            <a:ext cx="2279374" cy="1698815"/>
          </a:xfrm>
          <a:prstGeom prst="rect">
            <a:avLst/>
          </a:prstGeom>
        </p:spPr>
      </p:pic>
      <p:pic>
        <p:nvPicPr>
          <p:cNvPr id="5" name="Picture 5" descr="A picture containing indoor, birthday, decorated, chocolate&#10;&#10;Description automatically generated">
            <a:extLst>
              <a:ext uri="{FF2B5EF4-FFF2-40B4-BE49-F238E27FC236}">
                <a16:creationId xmlns:a16="http://schemas.microsoft.com/office/drawing/2014/main" id="{C91CD74F-57AE-DF84-85E7-2FCB9FBA3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3226" y="4650245"/>
            <a:ext cx="2279374" cy="169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90138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70B2-356C-1A40-B144-AB3B77A0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Contributions</a:t>
            </a:r>
          </a:p>
        </p:txBody>
      </p:sp>
      <p:pic>
        <p:nvPicPr>
          <p:cNvPr id="10" name="Graphic 37">
            <a:extLst>
              <a:ext uri="{FF2B5EF4-FFF2-40B4-BE49-F238E27FC236}">
                <a16:creationId xmlns:a16="http://schemas.microsoft.com/office/drawing/2014/main" id="{D11E8014-BA14-B547-A4E4-CC7D06F03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90133" y="3083793"/>
            <a:ext cx="2079914" cy="1550103"/>
          </a:xfrm>
          <a:prstGeom prst="rect">
            <a:avLst/>
          </a:prstGeom>
        </p:spPr>
      </p:pic>
      <p:pic>
        <p:nvPicPr>
          <p:cNvPr id="11" name="Graphic 38">
            <a:extLst>
              <a:ext uri="{FF2B5EF4-FFF2-40B4-BE49-F238E27FC236}">
                <a16:creationId xmlns:a16="http://schemas.microsoft.com/office/drawing/2014/main" id="{2B373103-55F3-CB6A-5472-B92150C65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455089" y="3083793"/>
            <a:ext cx="2070146" cy="1550102"/>
          </a:xfrm>
          <a:prstGeom prst="rect">
            <a:avLst/>
          </a:prstGeom>
        </p:spPr>
      </p:pic>
      <p:pic>
        <p:nvPicPr>
          <p:cNvPr id="12" name="Graphic 39">
            <a:extLst>
              <a:ext uri="{FF2B5EF4-FFF2-40B4-BE49-F238E27FC236}">
                <a16:creationId xmlns:a16="http://schemas.microsoft.com/office/drawing/2014/main" id="{9752CF7A-A00B-7F8D-7142-B0DD101BD0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619431" y="3083793"/>
            <a:ext cx="2070144" cy="1550102"/>
          </a:xfrm>
          <a:prstGeom prst="rect">
            <a:avLst/>
          </a:prstGeom>
        </p:spPr>
      </p:pic>
      <p:pic>
        <p:nvPicPr>
          <p:cNvPr id="4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B8C7D39B-DB94-0EA1-D80E-C52E0D2678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91015" y="4719007"/>
            <a:ext cx="6390097" cy="1368242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2C78613-C350-4194-3543-6647C452C5E4}"/>
              </a:ext>
            </a:extLst>
          </p:cNvPr>
          <p:cNvSpPr txBox="1">
            <a:spLocks/>
          </p:cNvSpPr>
          <p:nvPr/>
        </p:nvSpPr>
        <p:spPr>
          <a:xfrm>
            <a:off x="480000" y="1088721"/>
            <a:ext cx="5376000" cy="48605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  <a:p>
            <a:endParaRPr lang="en-US">
              <a:ea typeface="Calibri"/>
            </a:endParaRPr>
          </a:p>
          <a:p>
            <a:r>
              <a:rPr lang="en-US" dirty="0">
                <a:ea typeface="Calibri"/>
              </a:rPr>
              <a:t>HSI vs RGB</a:t>
            </a:r>
            <a:endParaRPr lang="en-US" dirty="0"/>
          </a:p>
          <a:p>
            <a:endParaRPr lang="en-US"/>
          </a:p>
          <a:p>
            <a:endParaRPr lang="en-US">
              <a:ea typeface="Calibri" panose="020F0502020204030204"/>
            </a:endParaRPr>
          </a:p>
          <a:p>
            <a:endParaRPr lang="en-US"/>
          </a:p>
          <a:p>
            <a:r>
              <a:rPr lang="en-US" dirty="0"/>
              <a:t>Conversion of HSI to RGB with support for missing side bands</a:t>
            </a:r>
            <a:endParaRPr lang="en-US" dirty="0">
              <a:latin typeface="Calibri" panose="020F0502020204030204"/>
              <a:ea typeface="Calibri"/>
            </a:endParaRPr>
          </a:p>
          <a:p>
            <a:endParaRPr lang="en-US" dirty="0">
              <a:latin typeface="Calibri" panose="020F0502020204030204"/>
              <a:ea typeface="Calibri"/>
            </a:endParaRPr>
          </a:p>
          <a:p>
            <a:endParaRPr lang="en-US">
              <a:latin typeface="Calibri" panose="020F0502020204030204"/>
              <a:ea typeface="Calibri"/>
            </a:endParaRPr>
          </a:p>
          <a:p>
            <a:endParaRPr lang="en-US">
              <a:latin typeface="Calibri" panose="020F0502020204030204"/>
              <a:ea typeface="Calibri"/>
            </a:endParaRPr>
          </a:p>
          <a:p>
            <a:r>
              <a:rPr lang="en-US" dirty="0">
                <a:latin typeface="Calibri" panose="020F0502020204030204"/>
                <a:ea typeface="Calibri"/>
              </a:rPr>
              <a:t>Ablation study: spatial vs spectral</a:t>
            </a:r>
          </a:p>
          <a:p>
            <a:endParaRPr lang="en-US">
              <a:latin typeface="Calibri" panose="020F0502020204030204"/>
              <a:ea typeface="Calibri"/>
            </a:endParaRPr>
          </a:p>
        </p:txBody>
      </p:sp>
      <p:pic>
        <p:nvPicPr>
          <p:cNvPr id="9" name="Picture 12" descr="Diagram&#10;&#10;Description automatically generated">
            <a:extLst>
              <a:ext uri="{FF2B5EF4-FFF2-40B4-BE49-F238E27FC236}">
                <a16:creationId xmlns:a16="http://schemas.microsoft.com/office/drawing/2014/main" id="{6E09B247-9BAE-7E4F-3418-7C6C270FAF9A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51887"/>
          <a:stretch/>
        </p:blipFill>
        <p:spPr>
          <a:xfrm>
            <a:off x="2114896" y="915004"/>
            <a:ext cx="4775199" cy="207753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EC79C3-550D-7D6D-BD67-B42EDD17EF90}"/>
              </a:ext>
            </a:extLst>
          </p:cNvPr>
          <p:cNvSpPr/>
          <p:nvPr/>
        </p:nvSpPr>
        <p:spPr>
          <a:xfrm>
            <a:off x="5287108" y="3079262"/>
            <a:ext cx="2067169" cy="1539630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8888FE-38D3-C7AA-22C1-509943603BE3}"/>
              </a:ext>
            </a:extLst>
          </p:cNvPr>
          <p:cNvSpPr/>
          <p:nvPr/>
        </p:nvSpPr>
        <p:spPr>
          <a:xfrm>
            <a:off x="7455877" y="3079262"/>
            <a:ext cx="2067169" cy="1539630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273314-E39D-1D22-30DE-E43AEBB171A0}"/>
              </a:ext>
            </a:extLst>
          </p:cNvPr>
          <p:cNvSpPr/>
          <p:nvPr/>
        </p:nvSpPr>
        <p:spPr>
          <a:xfrm>
            <a:off x="9614876" y="3079261"/>
            <a:ext cx="2067169" cy="1539630"/>
          </a:xfrm>
          <a:prstGeom prst="rect">
            <a:avLst/>
          </a:prstGeom>
          <a:noFill/>
          <a:ln>
            <a:solidFill>
              <a:schemeClr val="tx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endParaRPr lang="en-US" sz="1400" b="1" dirty="0">
              <a:solidFill>
                <a:schemeClr val="tx1"/>
              </a:solidFill>
              <a:cs typeface="Georgia"/>
            </a:endParaRPr>
          </a:p>
        </p:txBody>
      </p:sp>
      <p:pic>
        <p:nvPicPr>
          <p:cNvPr id="3" name="Picture 12" descr="Diagram&#10;&#10;Description automatically generated">
            <a:extLst>
              <a:ext uri="{FF2B5EF4-FFF2-40B4-BE49-F238E27FC236}">
                <a16:creationId xmlns:a16="http://schemas.microsoft.com/office/drawing/2014/main" id="{41D7C2BD-76EA-EFE4-E99F-D3A34FAF06DE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49520" r="-174" b="5"/>
          <a:stretch/>
        </p:blipFill>
        <p:spPr>
          <a:xfrm>
            <a:off x="7001635" y="915002"/>
            <a:ext cx="4675819" cy="2071849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43884154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70B2-356C-1A40-B144-AB3B77A0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HSI to RGB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CC1CE-19B1-9F4C-830F-A727D99930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00" y="1089220"/>
            <a:ext cx="5204385" cy="5311580"/>
          </a:xfrm>
        </p:spPr>
        <p:txBody>
          <a:bodyPr vert="horz" lIns="0" tIns="0" rIns="0" bIns="0" rtlCol="0" anchor="t">
            <a:normAutofit/>
          </a:bodyPr>
          <a:lstStyle/>
          <a:p>
            <a:r>
              <a:rPr lang="en-US" u="sng" dirty="0">
                <a:ea typeface="Calibri"/>
              </a:rPr>
              <a:t>Converting HSI to RGB:</a:t>
            </a:r>
          </a:p>
          <a:p>
            <a:pPr marL="0" indent="0">
              <a:buNone/>
            </a:pPr>
            <a:endParaRPr lang="en-US" dirty="0">
              <a:ea typeface="Calibri"/>
            </a:endParaRPr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BDF7F4AC-316A-0D43-B8EB-1091E8630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2966" y="1676131"/>
            <a:ext cx="6824379" cy="4545993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317035099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527942D-8BEE-65E5-A2EA-A625849F65C8}"/>
              </a:ext>
            </a:extLst>
          </p:cNvPr>
          <p:cNvSpPr txBox="1">
            <a:spLocks/>
          </p:cNvSpPr>
          <p:nvPr/>
        </p:nvSpPr>
        <p:spPr>
          <a:xfrm>
            <a:off x="480000" y="1080437"/>
            <a:ext cx="5376000" cy="48605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/>
              <a:t>RGB pixels</a:t>
            </a:r>
            <a:endParaRPr lang="en-US"/>
          </a:p>
          <a:p>
            <a:endParaRPr lang="en-US" b="1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r>
              <a:rPr lang="en-US" b="1">
                <a:latin typeface="Calibri" panose="020F0502020204030204"/>
                <a:ea typeface="Calibri"/>
              </a:rPr>
              <a:t>Hyperspectral pixels </a:t>
            </a:r>
            <a:endParaRPr lang="en-US">
              <a:latin typeface="Calibri" panose="020F0502020204030204"/>
              <a:ea typeface="Calibri"/>
            </a:endParaRPr>
          </a:p>
          <a:p>
            <a:endParaRPr lang="en-US">
              <a:latin typeface="Calibri" panose="020F0502020204030204"/>
              <a:ea typeface="Calibri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D570B2-356C-1A40-B144-AB3B77A0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Pixel Classification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B11B3AD-AFCE-C2A3-D362-7EF0A9AACF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8406514"/>
              </p:ext>
            </p:extLst>
          </p:nvPr>
        </p:nvGraphicFramePr>
        <p:xfrm>
          <a:off x="849924" y="1466870"/>
          <a:ext cx="4677725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35545">
                  <a:extLst>
                    <a:ext uri="{9D8B030D-6E8A-4147-A177-3AD203B41FA5}">
                      <a16:colId xmlns:a16="http://schemas.microsoft.com/office/drawing/2014/main" val="874816564"/>
                    </a:ext>
                  </a:extLst>
                </a:gridCol>
                <a:gridCol w="935545">
                  <a:extLst>
                    <a:ext uri="{9D8B030D-6E8A-4147-A177-3AD203B41FA5}">
                      <a16:colId xmlns:a16="http://schemas.microsoft.com/office/drawing/2014/main" val="2971288945"/>
                    </a:ext>
                  </a:extLst>
                </a:gridCol>
                <a:gridCol w="935545">
                  <a:extLst>
                    <a:ext uri="{9D8B030D-6E8A-4147-A177-3AD203B41FA5}">
                      <a16:colId xmlns:a16="http://schemas.microsoft.com/office/drawing/2014/main" val="1586240967"/>
                    </a:ext>
                  </a:extLst>
                </a:gridCol>
                <a:gridCol w="935545">
                  <a:extLst>
                    <a:ext uri="{9D8B030D-6E8A-4147-A177-3AD203B41FA5}">
                      <a16:colId xmlns:a16="http://schemas.microsoft.com/office/drawing/2014/main" val="3385613877"/>
                    </a:ext>
                  </a:extLst>
                </a:gridCol>
                <a:gridCol w="935545">
                  <a:extLst>
                    <a:ext uri="{9D8B030D-6E8A-4147-A177-3AD203B41FA5}">
                      <a16:colId xmlns:a16="http://schemas.microsoft.com/office/drawing/2014/main" val="2517093539"/>
                    </a:ext>
                  </a:extLst>
                </a:gridCol>
              </a:tblGrid>
              <a:tr h="146603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Class​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Sensitivity (%)​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Specificity (%)​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Accuracy (%)​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Balanced Accuracy (%)​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3602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Attached gingiva​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54.89​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68.08​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67.74​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61.49​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170061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Enamel​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56.52​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69.98​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68.64​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63.25​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1985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Hair​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100.00​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68.48​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68.94​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84.24​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54577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Hard palate​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44.01​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68.63​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66.40​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56.32​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0278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Lip​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47.80​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68.15​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66.72​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57.98​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5244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Oral mucosa​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42.95​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68.37​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66.16​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55.66​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45406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Skin​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38.86​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69.33​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62.48​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54.10​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37621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Soft palate​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0.00​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67.37​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67.12​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33.68​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25729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Tongue​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2.14​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62.77​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54.61​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32.46​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91788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Average​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43.02​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67.91​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65.42​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0" dirty="0">
                          <a:effectLst/>
                        </a:rPr>
                        <a:t>55.46​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8515100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21511E96-ABF0-3921-176F-651092D8C1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3576066"/>
              </p:ext>
            </p:extLst>
          </p:nvPr>
        </p:nvGraphicFramePr>
        <p:xfrm>
          <a:off x="830385" y="4431195"/>
          <a:ext cx="470971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41942">
                  <a:extLst>
                    <a:ext uri="{9D8B030D-6E8A-4147-A177-3AD203B41FA5}">
                      <a16:colId xmlns:a16="http://schemas.microsoft.com/office/drawing/2014/main" val="3432095822"/>
                    </a:ext>
                  </a:extLst>
                </a:gridCol>
                <a:gridCol w="941942">
                  <a:extLst>
                    <a:ext uri="{9D8B030D-6E8A-4147-A177-3AD203B41FA5}">
                      <a16:colId xmlns:a16="http://schemas.microsoft.com/office/drawing/2014/main" val="787364076"/>
                    </a:ext>
                  </a:extLst>
                </a:gridCol>
                <a:gridCol w="941942">
                  <a:extLst>
                    <a:ext uri="{9D8B030D-6E8A-4147-A177-3AD203B41FA5}">
                      <a16:colId xmlns:a16="http://schemas.microsoft.com/office/drawing/2014/main" val="3224918036"/>
                    </a:ext>
                  </a:extLst>
                </a:gridCol>
                <a:gridCol w="941942">
                  <a:extLst>
                    <a:ext uri="{9D8B030D-6E8A-4147-A177-3AD203B41FA5}">
                      <a16:colId xmlns:a16="http://schemas.microsoft.com/office/drawing/2014/main" val="3532062910"/>
                    </a:ext>
                  </a:extLst>
                </a:gridCol>
                <a:gridCol w="941942">
                  <a:extLst>
                    <a:ext uri="{9D8B030D-6E8A-4147-A177-3AD203B41FA5}">
                      <a16:colId xmlns:a16="http://schemas.microsoft.com/office/drawing/2014/main" val="1376470935"/>
                    </a:ext>
                  </a:extLst>
                </a:gridCol>
              </a:tblGrid>
              <a:tr h="15895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Attached gingiva​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54.73​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68.09​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67.74​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61.41​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3665241"/>
                  </a:ext>
                </a:extLst>
              </a:tr>
              <a:tr h="15895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Enamel​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67.49​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68.00​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67.95​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67.74​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5177980"/>
                  </a:ext>
                </a:extLst>
              </a:tr>
              <a:tr h="15895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Hair​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100.00​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68.48​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68.94​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84.24​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060679"/>
                  </a:ext>
                </a:extLst>
              </a:tr>
              <a:tr h="15895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Hard palate​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44.01​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68.64​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66.40​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56.32​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28730618"/>
                  </a:ext>
                </a:extLst>
              </a:tr>
              <a:tr h="15895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Lip​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60.00​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66.77​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66.30​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63.39​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467043"/>
                  </a:ext>
                </a:extLst>
              </a:tr>
              <a:tr h="15895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Oral mucosa​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42.94​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68.48​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66.26​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55.71​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1330245"/>
                  </a:ext>
                </a:extLst>
              </a:tr>
              <a:tr h="15895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Skin​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39.33​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69.07​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62.38​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54.20​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97471"/>
                  </a:ext>
                </a:extLst>
              </a:tr>
              <a:tr h="15895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Soft palate​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0.00​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67.37​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67.12​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33.68​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5843524"/>
                  </a:ext>
                </a:extLst>
              </a:tr>
              <a:tr h="158952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Tongue​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2.14​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62.77​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54.61​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32.46​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222220"/>
                  </a:ext>
                </a:extLst>
              </a:tr>
              <a:tr h="158952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Average​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0" dirty="0">
                          <a:effectLst/>
                        </a:rPr>
                        <a:t>45.63​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0" dirty="0">
                          <a:effectLst/>
                        </a:rPr>
                        <a:t>67.52​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0" dirty="0">
                          <a:effectLst/>
                        </a:rPr>
                        <a:t>65.30​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56.57​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540309191"/>
                  </a:ext>
                </a:extLst>
              </a:tr>
            </a:tbl>
          </a:graphicData>
        </a:graphic>
      </p:graphicFrame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ACF68CF-F400-35E3-7BD3-605271DD93B0}"/>
              </a:ext>
            </a:extLst>
          </p:cNvPr>
          <p:cNvSpPr txBox="1">
            <a:spLocks/>
          </p:cNvSpPr>
          <p:nvPr/>
        </p:nvSpPr>
        <p:spPr>
          <a:xfrm>
            <a:off x="6107076" y="1080436"/>
            <a:ext cx="5376000" cy="486056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1pPr>
            <a:lvl2pPr marL="342900" indent="-342900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2pPr>
            <a:lvl3pPr marL="268715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Georgia"/>
                <a:ea typeface="+mn-ea"/>
                <a:cs typeface="Georgia"/>
              </a:defRPr>
            </a:lvl3pPr>
            <a:lvl4pPr marL="537429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4pPr>
            <a:lvl5pPr marL="806144" indent="-268715" algn="l" defTabSz="457200" rtl="0" eaLnBrk="1" latinLnBrk="0" hangingPunct="1">
              <a:lnSpc>
                <a:spcPct val="120000"/>
              </a:lnSpc>
              <a:spcBef>
                <a:spcPts val="0"/>
              </a:spcBef>
              <a:buClr>
                <a:srgbClr val="0A2D50"/>
              </a:buClr>
              <a:buFont typeface="Arial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Georgia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RGB </a:t>
            </a:r>
            <a:r>
              <a:rPr lang="en-US" b="1"/>
              <a:t>images</a:t>
            </a:r>
            <a:endParaRPr lang="en-US" b="1">
              <a:ea typeface="Calibri"/>
            </a:endParaRPr>
          </a:p>
          <a:p>
            <a:endParaRPr lang="en-US" b="1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endParaRPr lang="en-US" b="1" dirty="0">
              <a:latin typeface="Calibri" panose="020F0502020204030204"/>
              <a:ea typeface="Calibri"/>
            </a:endParaRPr>
          </a:p>
          <a:p>
            <a:r>
              <a:rPr lang="en-US" b="1">
                <a:latin typeface="Calibri" panose="020F0502020204030204"/>
                <a:ea typeface="Calibri"/>
              </a:rPr>
              <a:t>Hyperspectral images</a:t>
            </a:r>
            <a:endParaRPr lang="en-US">
              <a:latin typeface="Calibri" panose="020F0502020204030204"/>
              <a:ea typeface="Calibri"/>
            </a:endParaRPr>
          </a:p>
          <a:p>
            <a:endParaRPr lang="en-US">
              <a:latin typeface="Calibri" panose="020F0502020204030204"/>
              <a:ea typeface="Calibri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84E9728-882B-205F-AA7C-C02FE23DF9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881163"/>
              </p:ext>
            </p:extLst>
          </p:nvPr>
        </p:nvGraphicFramePr>
        <p:xfrm>
          <a:off x="6476999" y="1469340"/>
          <a:ext cx="4784300" cy="2468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60">
                  <a:extLst>
                    <a:ext uri="{9D8B030D-6E8A-4147-A177-3AD203B41FA5}">
                      <a16:colId xmlns:a16="http://schemas.microsoft.com/office/drawing/2014/main" val="2892579720"/>
                    </a:ext>
                  </a:extLst>
                </a:gridCol>
                <a:gridCol w="956860">
                  <a:extLst>
                    <a:ext uri="{9D8B030D-6E8A-4147-A177-3AD203B41FA5}">
                      <a16:colId xmlns:a16="http://schemas.microsoft.com/office/drawing/2014/main" val="378458543"/>
                    </a:ext>
                  </a:extLst>
                </a:gridCol>
                <a:gridCol w="956860">
                  <a:extLst>
                    <a:ext uri="{9D8B030D-6E8A-4147-A177-3AD203B41FA5}">
                      <a16:colId xmlns:a16="http://schemas.microsoft.com/office/drawing/2014/main" val="3987728446"/>
                    </a:ext>
                  </a:extLst>
                </a:gridCol>
                <a:gridCol w="956860">
                  <a:extLst>
                    <a:ext uri="{9D8B030D-6E8A-4147-A177-3AD203B41FA5}">
                      <a16:colId xmlns:a16="http://schemas.microsoft.com/office/drawing/2014/main" val="2611656452"/>
                    </a:ext>
                  </a:extLst>
                </a:gridCol>
                <a:gridCol w="956860">
                  <a:extLst>
                    <a:ext uri="{9D8B030D-6E8A-4147-A177-3AD203B41FA5}">
                      <a16:colId xmlns:a16="http://schemas.microsoft.com/office/drawing/2014/main" val="868098317"/>
                    </a:ext>
                  </a:extLst>
                </a:gridCol>
              </a:tblGrid>
              <a:tr h="271848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Class​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Sensitivity (%)​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Specificity (%)​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Accuracy (%)​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Balanced Accuracy (%)​</a:t>
                      </a: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63779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Attached gingiva​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26.23​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99.94​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98.00​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63.09​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0355661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Enamel​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49.40​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99.04​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94.11​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0" dirty="0">
                          <a:effectLst/>
                        </a:rPr>
                        <a:t>74.22​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898473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Hair​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84.77​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98.94​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98.73​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91.85​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640672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Hard palate​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0.53​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99.64​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90.64​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50.08​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020697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Lip​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33.94​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98.91​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94.34​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66.43​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2151307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Oral mucosa​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78.03​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92.09​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90.87​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85.06​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3705284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Skin​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78.19​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97.22​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92.94​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87.71​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9820198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Soft palate​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49.13​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99.42​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99.23​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74.27​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115125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Tongue​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56.48​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97.20​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91.73​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76.84​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283766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Average​</a:t>
                      </a:r>
                      <a:endParaRPr lang="en-GB" sz="800" b="1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50.74​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98.04​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94.51​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0" dirty="0">
                          <a:effectLst/>
                        </a:rPr>
                        <a:t>74.39</a:t>
                      </a:r>
                      <a:r>
                        <a:rPr lang="en-GB" sz="800" dirty="0">
                          <a:effectLst/>
                        </a:rPr>
                        <a:t>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44292003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52D900F-8913-C5EA-519F-ACFE627CA9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8301056"/>
              </p:ext>
            </p:extLst>
          </p:nvPr>
        </p:nvGraphicFramePr>
        <p:xfrm>
          <a:off x="6486770" y="4440963"/>
          <a:ext cx="4784330" cy="213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956866">
                  <a:extLst>
                    <a:ext uri="{9D8B030D-6E8A-4147-A177-3AD203B41FA5}">
                      <a16:colId xmlns:a16="http://schemas.microsoft.com/office/drawing/2014/main" val="310790216"/>
                    </a:ext>
                  </a:extLst>
                </a:gridCol>
                <a:gridCol w="956866">
                  <a:extLst>
                    <a:ext uri="{9D8B030D-6E8A-4147-A177-3AD203B41FA5}">
                      <a16:colId xmlns:a16="http://schemas.microsoft.com/office/drawing/2014/main" val="473932095"/>
                    </a:ext>
                  </a:extLst>
                </a:gridCol>
                <a:gridCol w="956866">
                  <a:extLst>
                    <a:ext uri="{9D8B030D-6E8A-4147-A177-3AD203B41FA5}">
                      <a16:colId xmlns:a16="http://schemas.microsoft.com/office/drawing/2014/main" val="4241601953"/>
                    </a:ext>
                  </a:extLst>
                </a:gridCol>
                <a:gridCol w="956866">
                  <a:extLst>
                    <a:ext uri="{9D8B030D-6E8A-4147-A177-3AD203B41FA5}">
                      <a16:colId xmlns:a16="http://schemas.microsoft.com/office/drawing/2014/main" val="818293084"/>
                    </a:ext>
                  </a:extLst>
                </a:gridCol>
                <a:gridCol w="956866">
                  <a:extLst>
                    <a:ext uri="{9D8B030D-6E8A-4147-A177-3AD203B41FA5}">
                      <a16:colId xmlns:a16="http://schemas.microsoft.com/office/drawing/2014/main" val="2965016375"/>
                    </a:ext>
                  </a:extLst>
                </a:gridCol>
              </a:tblGrid>
              <a:tr h="160617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Attached gingiva​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40.64​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99.48​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97.93​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70.06​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7015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Enamel​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52.61​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98.67​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94.09​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75.64​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422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Hair​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69.61​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99.87​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99.43​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84.74​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2128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Hard palate​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2.91​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99.68​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90.89​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51.29​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765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Lip​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60.49​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99.70​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96.94​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80.09​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34991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Oral mucosa​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64.09​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84.95​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83.14​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74.52​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5870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Skin​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86.05​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94.94​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92.94​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90.49​</a:t>
                      </a:r>
                      <a:endParaRPr lang="en-GB" sz="800" b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61066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Soft palate​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55.18​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98.82​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98.66​</a:t>
                      </a:r>
                      <a:endParaRPr lang="en-GB" sz="80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77.00​</a:t>
                      </a:r>
                      <a:endParaRPr lang="en-GB" sz="800" b="1">
                        <a:effectLst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43530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Tongue​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64.58​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98.99​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94.36​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81.79</a:t>
                      </a:r>
                      <a:r>
                        <a:rPr lang="en-GB" sz="800" dirty="0">
                          <a:effectLst/>
                        </a:rPr>
                        <a:t>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455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Average​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55.13​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97.23​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94.26​</a:t>
                      </a:r>
                      <a:endParaRPr lang="en-GB" sz="800">
                        <a:effectLst/>
                      </a:endParaRP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76.18​</a:t>
                      </a:r>
                    </a:p>
                  </a:txBody>
                  <a:tcPr>
                    <a:lnT w="12700">
                      <a:solidFill>
                        <a:schemeClr val="tx1"/>
                      </a:solidFill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055782999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0CAC115-6AAE-C803-B5FB-1303118496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997573"/>
              </p:ext>
            </p:extLst>
          </p:nvPr>
        </p:nvGraphicFramePr>
        <p:xfrm>
          <a:off x="9848021" y="152406"/>
          <a:ext cx="2194276" cy="112528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7138">
                  <a:extLst>
                    <a:ext uri="{9D8B030D-6E8A-4147-A177-3AD203B41FA5}">
                      <a16:colId xmlns:a16="http://schemas.microsoft.com/office/drawing/2014/main" val="2892579720"/>
                    </a:ext>
                  </a:extLst>
                </a:gridCol>
                <a:gridCol w="1097138">
                  <a:extLst>
                    <a:ext uri="{9D8B030D-6E8A-4147-A177-3AD203B41FA5}">
                      <a16:colId xmlns:a16="http://schemas.microsoft.com/office/drawing/2014/main" val="2611656452"/>
                    </a:ext>
                  </a:extLst>
                </a:gridCol>
              </a:tblGrid>
              <a:tr h="271848"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Input type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Accuracy (%)​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6763779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800" dirty="0">
                          <a:effectLst/>
                        </a:rPr>
                        <a:t>RGB pixels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T w="12700">
                      <a:solidFill>
                        <a:schemeClr val="tx1"/>
                      </a:solidFill>
                    </a:lnT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39.39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30355661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800" dirty="0">
                          <a:effectLst/>
                        </a:rPr>
                        <a:t>Hyperspectral pixels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49.48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55898473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GB" sz="800" dirty="0">
                          <a:effectLst/>
                        </a:rPr>
                        <a:t>RGB images</a:t>
                      </a:r>
                      <a:endParaRPr lang="en-US" dirty="0"/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dirty="0">
                          <a:effectLst/>
                        </a:rPr>
                        <a:t>52.51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22640672"/>
                  </a:ext>
                </a:extLst>
              </a:tr>
              <a:tr h="175386">
                <a:tc>
                  <a:txBody>
                    <a:bodyPr/>
                    <a:lstStyle/>
                    <a:p>
                      <a:pPr algn="l" fontAlgn="base"/>
                      <a:r>
                        <a:rPr lang="en-GB" sz="800" dirty="0">
                          <a:effectLst/>
                        </a:rPr>
                        <a:t>Hyperspectral images</a:t>
                      </a:r>
                    </a:p>
                  </a:txBody>
                  <a:tcPr>
                    <a:lnL w="12700">
                      <a:solidFill>
                        <a:schemeClr val="tx1"/>
                      </a:solidFill>
                    </a:lnL>
                    <a:lnB w="12700">
                      <a:solidFill>
                        <a:schemeClr val="tx1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GB" sz="800" b="1" dirty="0">
                          <a:effectLst/>
                        </a:rPr>
                        <a:t>54.98</a:t>
                      </a:r>
                    </a:p>
                  </a:txBody>
                  <a:tcPr>
                    <a:lnR w="12700">
                      <a:solidFill>
                        <a:schemeClr val="tx1"/>
                      </a:solidFill>
                    </a:lnR>
                    <a:lnB w="12700">
                      <a:solidFill>
                        <a:schemeClr val="tx1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64020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3123181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570B2-356C-1A40-B144-AB3B77A0F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8CC1CE-19B1-9F4C-830F-A727D9993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rmAutofit/>
          </a:bodyPr>
          <a:lstStyle/>
          <a:p>
            <a:r>
              <a:rPr lang="en-US" sz="3200" dirty="0"/>
              <a:t>Code, data, poster &amp; presentation: </a:t>
            </a:r>
            <a:endParaRPr lang="en-US" sz="3200" b="1">
              <a:ea typeface="+mn-lt"/>
              <a:cs typeface="+mn-lt"/>
            </a:endParaRPr>
          </a:p>
          <a:p>
            <a:pPr marL="462915" lvl="4" indent="-74295">
              <a:buNone/>
            </a:pPr>
            <a:r>
              <a:rPr lang="en-US" sz="3200" b="1" dirty="0">
                <a:ea typeface="+mn-lt"/>
                <a:cs typeface="+mn-lt"/>
              </a:rPr>
              <a:t>github.com/</a:t>
            </a:r>
            <a:r>
              <a:rPr lang="en-US" sz="3200" b="1" dirty="0" err="1">
                <a:ea typeface="+mn-lt"/>
                <a:cs typeface="+mn-lt"/>
              </a:rPr>
              <a:t>luiscarlosgph</a:t>
            </a:r>
            <a:r>
              <a:rPr lang="en-US" sz="3200" b="1" dirty="0">
                <a:ea typeface="+mn-lt"/>
                <a:cs typeface="+mn-lt"/>
              </a:rPr>
              <a:t>/</a:t>
            </a:r>
            <a:r>
              <a:rPr lang="en-US" sz="3200" b="1" dirty="0" err="1">
                <a:ea typeface="+mn-lt"/>
                <a:cs typeface="+mn-lt"/>
              </a:rPr>
              <a:t>segodsidb</a:t>
            </a:r>
            <a:endParaRPr lang="en-US" sz="3200" b="1" dirty="0" err="1">
              <a:ea typeface="Calibri"/>
            </a:endParaRPr>
          </a:p>
          <a:p>
            <a:endParaRPr lang="en-US" sz="3200" dirty="0">
              <a:ea typeface="Calibri" panose="020F0502020204030204"/>
            </a:endParaRPr>
          </a:p>
          <a:p>
            <a:r>
              <a:rPr lang="en-US" sz="3200" dirty="0"/>
              <a:t>Visit </a:t>
            </a:r>
            <a:r>
              <a:rPr lang="en-US" sz="3200" b="1" dirty="0"/>
              <a:t>Poster #22</a:t>
            </a:r>
            <a:endParaRPr lang="en-US" sz="3200" b="1" dirty="0">
              <a:ea typeface="Calibri"/>
            </a:endParaRPr>
          </a:p>
          <a:p>
            <a:endParaRPr lang="en-US">
              <a:ea typeface="Calibri"/>
            </a:endParaRPr>
          </a:p>
          <a:p>
            <a:endParaRPr lang="en-US">
              <a:ea typeface="Calibri"/>
            </a:endParaRPr>
          </a:p>
          <a:p>
            <a:endParaRPr lang="en-US" dirty="0">
              <a:ea typeface="Calibri"/>
            </a:endParaRPr>
          </a:p>
          <a:p>
            <a:endParaRPr lang="en-US" dirty="0">
              <a:ea typeface="Calibri"/>
            </a:endParaRPr>
          </a:p>
          <a:p>
            <a:pPr marL="0" indent="0">
              <a:buNone/>
            </a:pPr>
            <a:endParaRPr lang="en-US" dirty="0">
              <a:ea typeface="Calibri"/>
            </a:endParaRPr>
          </a:p>
        </p:txBody>
      </p:sp>
      <p:pic>
        <p:nvPicPr>
          <p:cNvPr id="4" name="Picture 4" descr="Calendar, arrow&#10;&#10;Description automatically generated">
            <a:extLst>
              <a:ext uri="{FF2B5EF4-FFF2-40B4-BE49-F238E27FC236}">
                <a16:creationId xmlns:a16="http://schemas.microsoft.com/office/drawing/2014/main" id="{FE6BC358-FCB5-6F56-E510-537DE69409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2940" y="4216"/>
            <a:ext cx="1419225" cy="1419225"/>
          </a:xfrm>
          <a:prstGeom prst="rect">
            <a:avLst/>
          </a:prstGeom>
        </p:spPr>
      </p:pic>
      <p:pic>
        <p:nvPicPr>
          <p:cNvPr id="10" name="Picture 1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C5B60D-4C26-4250-74EE-E5DEF13B89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469" y="3911897"/>
            <a:ext cx="11230303" cy="2196068"/>
          </a:xfrm>
          <a:prstGeom prst="rect">
            <a:avLst/>
          </a:prstGeom>
          <a:ln>
            <a:solidFill>
              <a:schemeClr val="tx2"/>
            </a:solidFill>
          </a:ln>
        </p:spPr>
      </p:pic>
    </p:spTree>
    <p:extLst>
      <p:ext uri="{BB962C8B-B14F-4D97-AF65-F5344CB8AC3E}">
        <p14:creationId xmlns:p14="http://schemas.microsoft.com/office/powerpoint/2010/main" val="99855222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BB7BBB-BDEE-0645-B9B4-BC16FFC452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695B9B-A7BB-114B-9B0A-D884141025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GB" b="1" dirty="0"/>
              <a:t>Contact details/for more information</a:t>
            </a:r>
            <a:br>
              <a:rPr lang="en-GB" dirty="0"/>
            </a:br>
            <a:r>
              <a:rPr lang="en-GB" dirty="0"/>
              <a:t>Luis Carlos García Peraza Herrera</a:t>
            </a:r>
            <a:endParaRPr lang="en-US" dirty="0"/>
          </a:p>
          <a:p>
            <a:br>
              <a:rPr lang="en-GB" dirty="0"/>
            </a:br>
            <a:r>
              <a:rPr lang="en-GB" dirty="0"/>
              <a:t>luis_c.garcia_peraza_herrera@kcl.ac.uk</a:t>
            </a:r>
            <a:br>
              <a:rPr lang="en-GB" dirty="0"/>
            </a:br>
            <a:endParaRPr lang="en-GB">
              <a:ea typeface="Calibri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C564-6F13-C445-8717-625C811FEBC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 vert="horz" wrap="square" lIns="0" tIns="0" rIns="0" bIns="0" rtlCol="0" anchor="t">
            <a:noAutofit/>
          </a:bodyPr>
          <a:lstStyle/>
          <a:p>
            <a:pPr lvl="0">
              <a:defRPr/>
            </a:pPr>
            <a:r>
              <a:rPr lang="en-US" dirty="0"/>
              <a:t>© 2022 King’s College London. All rights reserved.</a:t>
            </a:r>
          </a:p>
          <a:p>
            <a:pPr lvl="0"/>
            <a:endParaRPr lang="en-US" dirty="0"/>
          </a:p>
          <a:p>
            <a:endParaRPr lang="en-US" dirty="0"/>
          </a:p>
        </p:txBody>
      </p:sp>
      <p:pic>
        <p:nvPicPr>
          <p:cNvPr id="8" name="Graphic 12">
            <a:extLst>
              <a:ext uri="{FF2B5EF4-FFF2-40B4-BE49-F238E27FC236}">
                <a16:creationId xmlns:a16="http://schemas.microsoft.com/office/drawing/2014/main" id="{53E1F84B-02CA-489A-4C57-56DF532A02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6906" y="4041459"/>
            <a:ext cx="2294320" cy="228556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09DC41-BC17-88ED-F22C-A37412690F05}"/>
              </a:ext>
            </a:extLst>
          </p:cNvPr>
          <p:cNvSpPr txBox="1"/>
          <p:nvPr/>
        </p:nvSpPr>
        <p:spPr>
          <a:xfrm>
            <a:off x="9350018" y="3719462"/>
            <a:ext cx="229961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sz="1200" dirty="0">
                <a:solidFill>
                  <a:srgbClr val="FFFFFF"/>
                </a:solidFill>
                <a:cs typeface="Calibri"/>
              </a:rPr>
              <a:t>Code, data, poster &amp; 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903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KCL CTEL presentation template_180112">
  <a:themeElements>
    <a:clrScheme name="KCL">
      <a:dk1>
        <a:sysClr val="windowText" lastClr="000000"/>
      </a:dk1>
      <a:lt1>
        <a:sysClr val="window" lastClr="FFFFFF"/>
      </a:lt1>
      <a:dk2>
        <a:srgbClr val="0A2D50"/>
      </a:dk2>
      <a:lt2>
        <a:srgbClr val="CDD7DC"/>
      </a:lt2>
      <a:accent1>
        <a:srgbClr val="E2231A"/>
      </a:accent1>
      <a:accent2>
        <a:srgbClr val="FF5F05"/>
      </a:accent2>
      <a:accent3>
        <a:srgbClr val="F5B90F"/>
      </a:accent3>
      <a:accent4>
        <a:srgbClr val="C8E128"/>
      </a:accent4>
      <a:accent5>
        <a:srgbClr val="009EA0"/>
      </a:accent5>
      <a:accent6>
        <a:srgbClr val="005AD2"/>
      </a:accent6>
      <a:hlink>
        <a:srgbClr val="E2231A"/>
      </a:hlink>
      <a:folHlink>
        <a:srgbClr val="E2231A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  <a:effectLst/>
      </a:spPr>
      <a:bodyPr rtlCol="0" anchor="t" anchorCtr="0"/>
      <a:lstStyle>
        <a:defPPr algn="l">
          <a:defRPr sz="1400" b="1" dirty="0" smtClean="0">
            <a:solidFill>
              <a:schemeClr val="tx1"/>
            </a:solidFill>
            <a:cs typeface="Georgia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02558F287BC8344AD539CDC4DA17FBC" ma:contentTypeVersion="10" ma:contentTypeDescription="Create a new document." ma:contentTypeScope="" ma:versionID="165e8038d85e89d0753c71c915416bd7">
  <xsd:schema xmlns:xsd="http://www.w3.org/2001/XMLSchema" xmlns:xs="http://www.w3.org/2001/XMLSchema" xmlns:p="http://schemas.microsoft.com/office/2006/metadata/properties" xmlns:ns2="a9a9e2ba-2d19-46fe-bf54-0255447a607c" xmlns:ns3="8e67869f-b319-4f8e-812d-d2b9322169ce" targetNamespace="http://schemas.microsoft.com/office/2006/metadata/properties" ma:root="true" ma:fieldsID="abf99e3026b4072fe3426938b59b700a" ns2:_="" ns3:_="">
    <xsd:import namespace="a9a9e2ba-2d19-46fe-bf54-0255447a607c"/>
    <xsd:import namespace="8e67869f-b319-4f8e-812d-d2b9322169c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a9e2ba-2d19-46fe-bf54-0255447a60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e67869f-b319-4f8e-812d-d2b9322169ce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B4FFAB-A2D9-4FD5-855F-F65126373F7D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8e67869f-b319-4f8e-812d-d2b9322169ce"/>
    <ds:schemaRef ds:uri="http://purl.org/dc/terms/"/>
    <ds:schemaRef ds:uri="a9a9e2ba-2d19-46fe-bf54-0255447a607c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1B57E6C-04A0-4EB4-9DC4-971645A5D1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9a9e2ba-2d19-46fe-bf54-0255447a607c"/>
    <ds:schemaRef ds:uri="8e67869f-b319-4f8e-812d-d2b9322169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A9C8777-C6EC-4528-A529-B1E15BCDF7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2044</TotalTime>
  <Words>855</Words>
  <Application>Microsoft Office PowerPoint</Application>
  <PresentationFormat>Widescreen</PresentationFormat>
  <Paragraphs>97</Paragraphs>
  <Slides>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KCL CTEL presentation template_180112</vt:lpstr>
      <vt:lpstr>Hyperspectral Image Segmentation</vt:lpstr>
      <vt:lpstr>Motivation &amp; Problem</vt:lpstr>
      <vt:lpstr>Contributions</vt:lpstr>
      <vt:lpstr>Results: HSI to RGB</vt:lpstr>
      <vt:lpstr>Results: Pixel Classification</vt:lpstr>
      <vt:lpstr>Resources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Harrison, Sue</dc:creator>
  <cp:lastModifiedBy>Evangelista, Karl</cp:lastModifiedBy>
  <cp:revision>713</cp:revision>
  <dcterms:created xsi:type="dcterms:W3CDTF">2018-06-13T12:38:06Z</dcterms:created>
  <dcterms:modified xsi:type="dcterms:W3CDTF">2022-09-15T01:25:42Z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0x010100B02558F287BC8344AD539CDC4DA17FBC</vt:lpwstr>
  </property>
</Properties>
</file>